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415" r:id="rId3"/>
    <p:sldId id="420" r:id="rId4"/>
    <p:sldId id="417" r:id="rId5"/>
    <p:sldId id="519" r:id="rId6"/>
    <p:sldId id="423" r:id="rId7"/>
    <p:sldId id="422" r:id="rId8"/>
    <p:sldId id="424" r:id="rId9"/>
    <p:sldId id="429" r:id="rId10"/>
    <p:sldId id="520" r:id="rId11"/>
    <p:sldId id="486" r:id="rId12"/>
    <p:sldId id="487" r:id="rId13"/>
    <p:sldId id="430" r:id="rId14"/>
    <p:sldId id="561" r:id="rId15"/>
    <p:sldId id="552" r:id="rId16"/>
    <p:sldId id="555" r:id="rId17"/>
    <p:sldId id="556" r:id="rId18"/>
    <p:sldId id="557" r:id="rId19"/>
    <p:sldId id="435" r:id="rId20"/>
    <p:sldId id="521" r:id="rId21"/>
    <p:sldId id="434" r:id="rId22"/>
    <p:sldId id="467" r:id="rId23"/>
    <p:sldId id="437" r:id="rId24"/>
    <p:sldId id="452" r:id="rId25"/>
    <p:sldId id="522" r:id="rId26"/>
    <p:sldId id="523" r:id="rId27"/>
    <p:sldId id="524" r:id="rId28"/>
    <p:sldId id="525" r:id="rId29"/>
    <p:sldId id="526" r:id="rId30"/>
    <p:sldId id="527" r:id="rId31"/>
    <p:sldId id="438" r:id="rId32"/>
    <p:sldId id="466" r:id="rId33"/>
    <p:sldId id="528" r:id="rId34"/>
    <p:sldId id="514" r:id="rId35"/>
    <p:sldId id="529" r:id="rId36"/>
    <p:sldId id="447" r:id="rId37"/>
    <p:sldId id="530" r:id="rId38"/>
    <p:sldId id="516" r:id="rId39"/>
    <p:sldId id="517" r:id="rId40"/>
    <p:sldId id="531" r:id="rId41"/>
    <p:sldId id="518" r:id="rId42"/>
    <p:sldId id="532" r:id="rId43"/>
    <p:sldId id="471" r:id="rId44"/>
    <p:sldId id="444" r:id="rId45"/>
    <p:sldId id="442" r:id="rId46"/>
    <p:sldId id="453" r:id="rId47"/>
    <p:sldId id="455" r:id="rId48"/>
    <p:sldId id="533" r:id="rId49"/>
    <p:sldId id="458" r:id="rId50"/>
    <p:sldId id="449" r:id="rId51"/>
    <p:sldId id="534" r:id="rId52"/>
    <p:sldId id="535" r:id="rId53"/>
    <p:sldId id="460" r:id="rId54"/>
    <p:sldId id="468" r:id="rId55"/>
    <p:sldId id="463" r:id="rId56"/>
    <p:sldId id="464" r:id="rId57"/>
    <p:sldId id="465" r:id="rId58"/>
    <p:sldId id="470" r:id="rId59"/>
    <p:sldId id="474" r:id="rId60"/>
    <p:sldId id="536" r:id="rId61"/>
    <p:sldId id="475" r:id="rId62"/>
    <p:sldId id="537" r:id="rId63"/>
    <p:sldId id="476" r:id="rId64"/>
    <p:sldId id="473" r:id="rId65"/>
    <p:sldId id="511" r:id="rId66"/>
    <p:sldId id="482" r:id="rId67"/>
    <p:sldId id="330" r:id="rId68"/>
    <p:sldId id="481" r:id="rId69"/>
    <p:sldId id="538" r:id="rId70"/>
    <p:sldId id="491" r:id="rId71"/>
    <p:sldId id="492" r:id="rId72"/>
    <p:sldId id="539" r:id="rId73"/>
    <p:sldId id="494" r:id="rId74"/>
    <p:sldId id="493" r:id="rId75"/>
    <p:sldId id="495" r:id="rId76"/>
    <p:sldId id="540" r:id="rId77"/>
    <p:sldId id="496" r:id="rId78"/>
    <p:sldId id="541" r:id="rId79"/>
    <p:sldId id="542" r:id="rId80"/>
    <p:sldId id="497" r:id="rId81"/>
    <p:sldId id="498" r:id="rId82"/>
    <p:sldId id="543" r:id="rId83"/>
    <p:sldId id="500" r:id="rId84"/>
    <p:sldId id="501" r:id="rId85"/>
    <p:sldId id="502" r:id="rId86"/>
    <p:sldId id="503" r:id="rId87"/>
    <p:sldId id="505" r:id="rId88"/>
    <p:sldId id="544" r:id="rId89"/>
    <p:sldId id="506" r:id="rId90"/>
    <p:sldId id="507" r:id="rId91"/>
    <p:sldId id="509" r:id="rId92"/>
    <p:sldId id="512" r:id="rId93"/>
    <p:sldId id="545" r:id="rId94"/>
    <p:sldId id="546" r:id="rId95"/>
    <p:sldId id="547" r:id="rId96"/>
    <p:sldId id="508" r:id="rId97"/>
  </p:sldIdLst>
  <p:sldSz cx="9144000" cy="6858000" type="screen4x3"/>
  <p:notesSz cx="7065963" cy="10198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FFCC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561" autoAdjust="0"/>
    <p:restoredTop sz="95825" autoAdjust="0"/>
  </p:normalViewPr>
  <p:slideViewPr>
    <p:cSldViewPr snapToGrid="0" snapToObjects="1">
      <p:cViewPr>
        <p:scale>
          <a:sx n="80" d="100"/>
          <a:sy n="80" d="100"/>
        </p:scale>
        <p:origin x="-1956" y="-34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367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1917" cy="509905"/>
          </a:xfrm>
          <a:prstGeom prst="rect">
            <a:avLst/>
          </a:prstGeom>
        </p:spPr>
        <p:txBody>
          <a:bodyPr vert="horz" lIns="98646" tIns="49324" rIns="98646" bIns="49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2411" y="0"/>
            <a:ext cx="3061917" cy="509905"/>
          </a:xfrm>
          <a:prstGeom prst="rect">
            <a:avLst/>
          </a:prstGeom>
        </p:spPr>
        <p:txBody>
          <a:bodyPr vert="horz" lIns="98646" tIns="49324" rIns="98646" bIns="49324" rtlCol="0"/>
          <a:lstStyle>
            <a:lvl1pPr algn="r">
              <a:defRPr sz="1300"/>
            </a:lvl1pPr>
          </a:lstStyle>
          <a:p>
            <a:fld id="{183B6ED9-1A7B-4EA5-986A-59676557CE13}" type="datetimeFigureOut">
              <a:rPr lang="en-US" smtClean="0"/>
              <a:t>7/22/2015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686426"/>
            <a:ext cx="3061917" cy="509905"/>
          </a:xfrm>
          <a:prstGeom prst="rect">
            <a:avLst/>
          </a:prstGeom>
        </p:spPr>
        <p:txBody>
          <a:bodyPr vert="horz" lIns="98646" tIns="49324" rIns="98646" bIns="49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2411" y="9686426"/>
            <a:ext cx="3061917" cy="509905"/>
          </a:xfrm>
          <a:prstGeom prst="rect">
            <a:avLst/>
          </a:prstGeom>
        </p:spPr>
        <p:txBody>
          <a:bodyPr vert="horz" lIns="98646" tIns="49324" rIns="98646" bIns="49324" rtlCol="0" anchor="b"/>
          <a:lstStyle>
            <a:lvl1pPr algn="r">
              <a:defRPr sz="1300"/>
            </a:lvl1pPr>
          </a:lstStyle>
          <a:p>
            <a:fld id="{0B562DB5-38D3-4C35-B274-DA7D6730D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48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1917" cy="509905"/>
          </a:xfrm>
          <a:prstGeom prst="rect">
            <a:avLst/>
          </a:prstGeom>
        </p:spPr>
        <p:txBody>
          <a:bodyPr vert="horz" lIns="98646" tIns="49324" rIns="98646" bIns="49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2411" y="0"/>
            <a:ext cx="3061917" cy="509905"/>
          </a:xfrm>
          <a:prstGeom prst="rect">
            <a:avLst/>
          </a:prstGeom>
        </p:spPr>
        <p:txBody>
          <a:bodyPr vert="horz" lIns="98646" tIns="49324" rIns="98646" bIns="49324" rtlCol="0"/>
          <a:lstStyle>
            <a:lvl1pPr algn="r">
              <a:defRPr sz="1300"/>
            </a:lvl1pPr>
          </a:lstStyle>
          <a:p>
            <a:fld id="{048C737F-1A87-A347-9B35-191E1B3ECFCC}" type="datetimeFigureOut">
              <a:rPr lang="en-US" smtClean="0"/>
              <a:t>7/22/2015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4250" y="765175"/>
            <a:ext cx="5097463" cy="3824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646" tIns="49324" rIns="98646" bIns="49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6597" y="4844098"/>
            <a:ext cx="5652770" cy="4589145"/>
          </a:xfrm>
          <a:prstGeom prst="rect">
            <a:avLst/>
          </a:prstGeom>
        </p:spPr>
        <p:txBody>
          <a:bodyPr vert="horz" lIns="98646" tIns="49324" rIns="98646" bIns="493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686426"/>
            <a:ext cx="3061917" cy="509905"/>
          </a:xfrm>
          <a:prstGeom prst="rect">
            <a:avLst/>
          </a:prstGeom>
        </p:spPr>
        <p:txBody>
          <a:bodyPr vert="horz" lIns="98646" tIns="49324" rIns="98646" bIns="49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2411" y="9686426"/>
            <a:ext cx="3061917" cy="509905"/>
          </a:xfrm>
          <a:prstGeom prst="rect">
            <a:avLst/>
          </a:prstGeom>
        </p:spPr>
        <p:txBody>
          <a:bodyPr vert="horz" lIns="98646" tIns="49324" rIns="98646" bIns="49324" rtlCol="0" anchor="b"/>
          <a:lstStyle>
            <a:lvl1pPr algn="r">
              <a:defRPr sz="1300"/>
            </a:lvl1pPr>
          </a:lstStyle>
          <a:p>
            <a:fld id="{3EFC5B97-889A-EF45-9112-ED8F5DFBD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8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A2BBF-5E00-42A8-BE00-E10B4A5175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90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A2BBF-5E00-42A8-BE00-E10B4A5175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9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5B97-889A-EF45-9112-ED8F5DFBD5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0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A2BBF-5E00-42A8-BE00-E10B4A5175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5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For</a:t>
            </a:r>
            <a:r>
              <a:rPr lang="en-CA" baseline="0" dirty="0" smtClean="0"/>
              <a:t> the script:  Introduce AAAQ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C5B97-889A-EF45-9112-ED8F5DFBD5A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3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E959-CB06-465A-A398-E93F440DCE1C}" type="datetime1">
              <a:rPr lang="en-US" smtClean="0"/>
              <a:t>7/22/2015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C8207-A104-47C8-9216-2260898C0EF0}" type="datetime1">
              <a:rPr lang="en-US" smtClean="0"/>
              <a:t>7/22/2015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E40E5-972E-4AAB-BA52-6909EB7A87EF}" type="datetime1">
              <a:rPr lang="en-US" smtClean="0"/>
              <a:t>7/22/2015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013D-C3BD-44DE-9F5B-E19C39EF0DB5}" type="datetime1">
              <a:rPr lang="en-US" smtClean="0"/>
              <a:t>7/22/2015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2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A1C7-EEB2-47E6-8D33-FA7B72D9D4A5}" type="datetime1">
              <a:rPr lang="en-US" smtClean="0"/>
              <a:t>7/22/2015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A901-B85F-4BFF-A87C-D61C60DAC24C}" type="datetime1">
              <a:rPr lang="en-US" smtClean="0"/>
              <a:t>7/22/2015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4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966DD-7C17-488D-BEEF-187F79B91FC1}" type="datetime1">
              <a:rPr lang="en-US" smtClean="0"/>
              <a:t>7/22/2015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864A-A726-4619-BD0C-20330E9D1EEB}" type="datetime1">
              <a:rPr lang="en-US" smtClean="0"/>
              <a:t>7/22/2015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1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BE6EA-E409-46EF-896E-2BCE7036BABB}" type="datetime1">
              <a:rPr lang="en-US" smtClean="0"/>
              <a:t>7/22/2015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4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81B9-DFF3-4CC8-879E-70A707C82F3E}" type="datetime1">
              <a:rPr lang="en-US" smtClean="0"/>
              <a:t>7/22/2015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6C34B-07B1-4163-AB0E-532093743A35}" type="datetime1">
              <a:rPr lang="en-US" smtClean="0"/>
              <a:t>7/22/2015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9C8C7-A5EA-40BB-9E88-7F1190A33409}" type="datetime1">
              <a:rPr lang="en-US" smtClean="0"/>
              <a:t>7/22/2015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EEA54-AD8B-0B46-80C4-2639D6092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hyperlink" Target="http://emphasis.core.ubc.ca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emphasis.core.ubc.ca/" TargetMode="External"/><Relationship Id="rId9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emphasis.core.ubc.ca/" TargetMode="External"/><Relationship Id="rId9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av"/><Relationship Id="rId1" Type="http://schemas.microsoft.com/office/2007/relationships/media" Target="../media/media38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39.wav"/><Relationship Id="rId1" Type="http://schemas.microsoft.com/office/2007/relationships/media" Target="../media/media39.wav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41.wav"/><Relationship Id="rId1" Type="http://schemas.microsoft.com/office/2007/relationships/media" Target="../media/media41.wav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42.wav"/><Relationship Id="rId1" Type="http://schemas.microsoft.com/office/2007/relationships/media" Target="../media/media42.wav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43.wav"/><Relationship Id="rId1" Type="http://schemas.microsoft.com/office/2007/relationships/media" Target="../media/media43.wav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4.wav"/><Relationship Id="rId1" Type="http://schemas.microsoft.com/office/2007/relationships/media" Target="../media/media44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45.wav"/><Relationship Id="rId1" Type="http://schemas.microsoft.com/office/2007/relationships/media" Target="../media/media45.wav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openxmlformats.org/officeDocument/2006/relationships/audio" Target="../media/media46.wav"/><Relationship Id="rId1" Type="http://schemas.microsoft.com/office/2007/relationships/media" Target="../media/media46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audio" Target="../media/media47.wav"/><Relationship Id="rId1" Type="http://schemas.microsoft.com/office/2007/relationships/media" Target="../media/media47.wav"/><Relationship Id="rId6" Type="http://schemas.openxmlformats.org/officeDocument/2006/relationships/image" Target="../media/image13.png"/><Relationship Id="rId5" Type="http://schemas.openxmlformats.org/officeDocument/2006/relationships/hyperlink" Target="http://emphasis.core.ubc.ca/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audio" Target="../media/media48.wav"/><Relationship Id="rId1" Type="http://schemas.microsoft.com/office/2007/relationships/media" Target="../media/media48.wav"/><Relationship Id="rId6" Type="http://schemas.openxmlformats.org/officeDocument/2006/relationships/image" Target="../media/image13.png"/><Relationship Id="rId5" Type="http://schemas.openxmlformats.org/officeDocument/2006/relationships/hyperlink" Target="http://emphasis.core.ubc.ca/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2" Type="http://schemas.openxmlformats.org/officeDocument/2006/relationships/audio" Target="../media/media49.wav"/><Relationship Id="rId1" Type="http://schemas.microsoft.com/office/2007/relationships/media" Target="../media/media49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wav"/><Relationship Id="rId1" Type="http://schemas.microsoft.com/office/2007/relationships/media" Target="../media/media50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wav"/><Relationship Id="rId1" Type="http://schemas.microsoft.com/office/2007/relationships/media" Target="../media/media51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wav"/><Relationship Id="rId1" Type="http://schemas.microsoft.com/office/2007/relationships/media" Target="../media/media52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av"/><Relationship Id="rId1" Type="http://schemas.microsoft.com/office/2007/relationships/media" Target="../media/media53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4.wav"/><Relationship Id="rId1" Type="http://schemas.microsoft.com/office/2007/relationships/media" Target="../media/media54.wav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5.wav"/><Relationship Id="rId1" Type="http://schemas.microsoft.com/office/2007/relationships/media" Target="../media/media55.wav"/><Relationship Id="rId6" Type="http://schemas.openxmlformats.org/officeDocument/2006/relationships/hyperlink" Target="http://emphasis.core.ubc.ca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emphasis.core.ubc.ca/" TargetMode="External"/><Relationship Id="rId2" Type="http://schemas.openxmlformats.org/officeDocument/2006/relationships/audio" Target="../media/media56.wav"/><Relationship Id="rId1" Type="http://schemas.microsoft.com/office/2007/relationships/media" Target="../media/media56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7.wav"/><Relationship Id="rId1" Type="http://schemas.microsoft.com/office/2007/relationships/media" Target="../media/media57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8.wav"/><Relationship Id="rId1" Type="http://schemas.microsoft.com/office/2007/relationships/media" Target="../media/media58.wav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wav"/><Relationship Id="rId1" Type="http://schemas.microsoft.com/office/2007/relationships/media" Target="../media/media59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wav"/><Relationship Id="rId1" Type="http://schemas.microsoft.com/office/2007/relationships/media" Target="../media/media60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1.wav"/><Relationship Id="rId1" Type="http://schemas.microsoft.com/office/2007/relationships/media" Target="../media/media61.wav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2.wav"/><Relationship Id="rId1" Type="http://schemas.microsoft.com/office/2007/relationships/media" Target="../media/media62.wav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3.wav"/><Relationship Id="rId1" Type="http://schemas.microsoft.com/office/2007/relationships/media" Target="../media/media63.wav"/><Relationship Id="rId6" Type="http://schemas.openxmlformats.org/officeDocument/2006/relationships/hyperlink" Target="http://emphasis.core.ubc.ca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wav"/><Relationship Id="rId1" Type="http://schemas.microsoft.com/office/2007/relationships/media" Target="../media/media64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5.wav"/><Relationship Id="rId1" Type="http://schemas.microsoft.com/office/2007/relationships/media" Target="../media/media65.wav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6.wav"/><Relationship Id="rId1" Type="http://schemas.microsoft.com/office/2007/relationships/media" Target="../media/media66.wav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7.wav"/><Relationship Id="rId1" Type="http://schemas.microsoft.com/office/2007/relationships/media" Target="../media/media67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8.wav"/><Relationship Id="rId1" Type="http://schemas.microsoft.com/office/2007/relationships/media" Target="../media/media68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9.wav"/><Relationship Id="rId1" Type="http://schemas.microsoft.com/office/2007/relationships/media" Target="../media/media69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70.wav"/><Relationship Id="rId1" Type="http://schemas.microsoft.com/office/2007/relationships/media" Target="../media/media70.wav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wav"/><Relationship Id="rId1" Type="http://schemas.microsoft.com/office/2007/relationships/media" Target="../media/media71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wav"/><Relationship Id="rId1" Type="http://schemas.microsoft.com/office/2007/relationships/media" Target="../media/media72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12" Type="http://schemas.openxmlformats.org/officeDocument/2006/relationships/image" Target="../media/image2.png"/><Relationship Id="rId2" Type="http://schemas.openxmlformats.org/officeDocument/2006/relationships/audio" Target="../media/media73.wav"/><Relationship Id="rId1" Type="http://schemas.microsoft.com/office/2007/relationships/media" Target="../media/media73.wav"/><Relationship Id="rId6" Type="http://schemas.openxmlformats.org/officeDocument/2006/relationships/image" Target="../media/image31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8.png"/><Relationship Id="rId2" Type="http://schemas.openxmlformats.org/officeDocument/2006/relationships/audio" Target="../media/media74.wav"/><Relationship Id="rId1" Type="http://schemas.microsoft.com/office/2007/relationships/media" Target="../media/media74.wav"/><Relationship Id="rId6" Type="http://schemas.openxmlformats.org/officeDocument/2006/relationships/image" Target="../media/image30.png"/><Relationship Id="rId11" Type="http://schemas.openxmlformats.org/officeDocument/2006/relationships/image" Target="../media/image11.png"/><Relationship Id="rId5" Type="http://schemas.openxmlformats.org/officeDocument/2006/relationships/image" Target="../media/image35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5.wav"/><Relationship Id="rId1" Type="http://schemas.microsoft.com/office/2007/relationships/media" Target="../media/media75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6.wav"/><Relationship Id="rId1" Type="http://schemas.microsoft.com/office/2007/relationships/media" Target="../media/media76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77.wav"/><Relationship Id="rId1" Type="http://schemas.microsoft.com/office/2007/relationships/media" Target="../media/media77.wav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78.wav"/><Relationship Id="rId1" Type="http://schemas.microsoft.com/office/2007/relationships/media" Target="../media/media78.wav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79.wav"/><Relationship Id="rId1" Type="http://schemas.microsoft.com/office/2007/relationships/media" Target="../media/media79.wav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80.wav"/><Relationship Id="rId1" Type="http://schemas.microsoft.com/office/2007/relationships/media" Target="../media/media80.wav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81.wav"/><Relationship Id="rId1" Type="http://schemas.microsoft.com/office/2007/relationships/media" Target="../media/media81.wav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82.wav"/><Relationship Id="rId1" Type="http://schemas.microsoft.com/office/2007/relationships/media" Target="../media/media82.wav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83.wav"/><Relationship Id="rId1" Type="http://schemas.microsoft.com/office/2007/relationships/media" Target="../media/media83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wav"/><Relationship Id="rId1" Type="http://schemas.microsoft.com/office/2007/relationships/media" Target="../media/media84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emphasis.core.ubc.ca/" TargetMode="External"/><Relationship Id="rId2" Type="http://schemas.openxmlformats.org/officeDocument/2006/relationships/audio" Target="../media/media85.wav"/><Relationship Id="rId1" Type="http://schemas.microsoft.com/office/2007/relationships/media" Target="../media/media85.wav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wav"/><Relationship Id="rId1" Type="http://schemas.microsoft.com/office/2007/relationships/media" Target="../media/media86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7.wav"/><Relationship Id="rId1" Type="http://schemas.microsoft.com/office/2007/relationships/media" Target="../media/media87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8.wav"/><Relationship Id="rId1" Type="http://schemas.microsoft.com/office/2007/relationships/media" Target="../media/media88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9.wav"/><Relationship Id="rId1" Type="http://schemas.microsoft.com/office/2007/relationships/media" Target="../media/media89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0.wav"/><Relationship Id="rId1" Type="http://schemas.microsoft.com/office/2007/relationships/media" Target="../media/media90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1.wav"/><Relationship Id="rId1" Type="http://schemas.microsoft.com/office/2007/relationships/media" Target="../media/media91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2.wav"/><Relationship Id="rId1" Type="http://schemas.microsoft.com/office/2007/relationships/media" Target="../media/media92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://emphasis.core.ubc.ca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3.wav"/><Relationship Id="rId1" Type="http://schemas.microsoft.com/office/2007/relationships/media" Target="../media/media93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://emphasis.core.ubc.ca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4.wav"/><Relationship Id="rId1" Type="http://schemas.microsoft.com/office/2007/relationships/media" Target="../media/media94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://emphasis.core.ubc.ca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5.wav"/><Relationship Id="rId1" Type="http://schemas.microsoft.com/office/2007/relationships/media" Target="../media/media95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://emphasis.core.ubc.ca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6.wav"/><Relationship Id="rId1" Type="http://schemas.microsoft.com/office/2007/relationships/media" Target="../media/media96.wav"/><Relationship Id="rId6" Type="http://schemas.openxmlformats.org/officeDocument/2006/relationships/hyperlink" Target="mailto:louisega@mail.ubc.ca" TargetMode="External"/><Relationship Id="rId5" Type="http://schemas.openxmlformats.org/officeDocument/2006/relationships/hyperlink" Target="mailto:mdevera@mail.ubc.ca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944" y="3200400"/>
            <a:ext cx="7845552" cy="1752600"/>
          </a:xfrm>
        </p:spPr>
        <p:txBody>
          <a:bodyPr>
            <a:normAutofit/>
          </a:bodyPr>
          <a:lstStyle/>
          <a:p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Information </a:t>
            </a:r>
            <a:r>
              <a:rPr lang="nl-NL" sz="3600" b="1" dirty="0" err="1" smtClean="0">
                <a:solidFill>
                  <a:schemeClr val="tx1"/>
                </a:solidFill>
                <a:ea typeface="Times New Roman"/>
                <a:cs typeface="Times New Roman"/>
              </a:rPr>
              <a:t>and</a:t>
            </a:r>
            <a:r>
              <a:rPr lang="nl-NL" sz="3600" b="1" dirty="0" smtClean="0">
                <a:solidFill>
                  <a:schemeClr val="tx1"/>
                </a:solidFill>
                <a:ea typeface="Times New Roman"/>
                <a:cs typeface="Times New Roman"/>
              </a:rPr>
              <a:t> Training </a:t>
            </a:r>
            <a:r>
              <a:rPr lang="nl-NL" sz="3600" b="1" dirty="0" err="1" smtClean="0">
                <a:solidFill>
                  <a:schemeClr val="tx1"/>
                </a:solidFill>
                <a:ea typeface="Times New Roman"/>
                <a:cs typeface="Times New Roman"/>
              </a:rPr>
              <a:t>Webinar</a:t>
            </a:r>
            <a:endParaRPr lang="nl-NL" sz="3600" b="1" dirty="0" smtClean="0">
              <a:solidFill>
                <a:schemeClr val="tx1"/>
              </a:solidFill>
              <a:ea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208" y="192025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325314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380744" y="510251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smtClean="0">
                <a:ea typeface="Times New Roman"/>
                <a:cs typeface="Times New Roman"/>
                <a:hlinkClick r:id="rId5"/>
              </a:rPr>
              <a:t>emphasis.core.ubc.ca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4"/>
    </mc:Choice>
    <mc:Fallback xmlns="">
      <p:transition spd="slow" advTm="6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182880"/>
            <a:ext cx="9034272" cy="62343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52524" y="1833861"/>
            <a:ext cx="1847462" cy="44488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505062" y="4458527"/>
            <a:ext cx="3584338" cy="63840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10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66"/>
    </mc:Choice>
    <mc:Fallback xmlns="">
      <p:transition spd="slow" advTm="10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Pharmacy Practice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Studies that evaluate pharmacists’ roles in a variety of capacities including:</a:t>
            </a:r>
          </a:p>
          <a:p>
            <a:pPr lvl="1"/>
            <a:r>
              <a:rPr lang="en-US" dirty="0" smtClean="0"/>
              <a:t>Systems research</a:t>
            </a:r>
          </a:p>
          <a:p>
            <a:pPr lvl="1"/>
            <a:r>
              <a:rPr lang="en-US" dirty="0" smtClean="0"/>
              <a:t>Patient-centered research</a:t>
            </a:r>
          </a:p>
          <a:p>
            <a:pPr lvl="1"/>
            <a:r>
              <a:rPr lang="en-US" dirty="0" smtClean="0"/>
              <a:t>Community based research</a:t>
            </a:r>
          </a:p>
          <a:p>
            <a:r>
              <a:rPr lang="en-US" dirty="0" smtClean="0"/>
              <a:t>Strongly advocated by </a:t>
            </a:r>
            <a:r>
              <a:rPr lang="en-US" dirty="0" err="1" smtClean="0"/>
              <a:t>CPhA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561" y="1190730"/>
            <a:ext cx="2526877" cy="10603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0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5"/>
    </mc:Choice>
    <mc:Fallback xmlns="">
      <p:transition spd="slow" advTm="22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60" y="274638"/>
            <a:ext cx="9144000" cy="1143000"/>
          </a:xfrm>
        </p:spPr>
        <p:txBody>
          <a:bodyPr>
            <a:noAutofit/>
          </a:bodyPr>
          <a:lstStyle/>
          <a:p>
            <a:r>
              <a:rPr lang="en-CA" dirty="0" smtClean="0"/>
              <a:t>Pharmacy Practice Research with UBC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30" y="1600200"/>
            <a:ext cx="8390467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From &gt;10 years working with &gt;</a:t>
            </a:r>
            <a:r>
              <a:rPr lang="en-CA" b="1" dirty="0" smtClean="0"/>
              <a:t>100 pharmacies</a:t>
            </a:r>
            <a:r>
              <a:rPr lang="en-CA" dirty="0" smtClean="0"/>
              <a:t>, </a:t>
            </a:r>
            <a:r>
              <a:rPr lang="en-CA" u="sng" dirty="0" smtClean="0"/>
              <a:t>you will</a:t>
            </a:r>
            <a:r>
              <a:rPr lang="en-CA" dirty="0" smtClean="0"/>
              <a:t>:</a:t>
            </a:r>
          </a:p>
          <a:p>
            <a:pPr lvl="1"/>
            <a:r>
              <a:rPr lang="en-CA" dirty="0" smtClean="0"/>
              <a:t>Be provided </a:t>
            </a:r>
            <a:r>
              <a:rPr lang="en-CA" b="1" dirty="0" smtClean="0"/>
              <a:t>training </a:t>
            </a:r>
            <a:endParaRPr lang="en-CA" dirty="0" smtClean="0"/>
          </a:p>
          <a:p>
            <a:pPr lvl="1"/>
            <a:r>
              <a:rPr lang="en-CA" dirty="0" smtClean="0"/>
              <a:t>Be provided </a:t>
            </a:r>
            <a:r>
              <a:rPr lang="en-CA" b="1" dirty="0" smtClean="0"/>
              <a:t>tools</a:t>
            </a:r>
            <a:r>
              <a:rPr lang="en-CA" dirty="0" smtClean="0"/>
              <a:t> as a study site</a:t>
            </a:r>
          </a:p>
          <a:p>
            <a:pPr lvl="1"/>
            <a:r>
              <a:rPr lang="en-CA" dirty="0" smtClean="0"/>
              <a:t>Have </a:t>
            </a:r>
            <a:r>
              <a:rPr lang="en-CA" b="1" dirty="0" smtClean="0"/>
              <a:t>support</a:t>
            </a:r>
            <a:r>
              <a:rPr lang="en-CA" dirty="0" smtClean="0"/>
              <a:t> from our Research Team</a:t>
            </a:r>
          </a:p>
          <a:p>
            <a:pPr lvl="1"/>
            <a:r>
              <a:rPr lang="en-CA" dirty="0" smtClean="0"/>
              <a:t>Have opportunity to provide </a:t>
            </a:r>
            <a:r>
              <a:rPr lang="en-CA" b="1" dirty="0" smtClean="0"/>
              <a:t>feedback</a:t>
            </a:r>
          </a:p>
          <a:p>
            <a:pPr lvl="1"/>
            <a:r>
              <a:rPr lang="en-CA" dirty="0" smtClean="0"/>
              <a:t>….Have fun and contribute to evidence generation for expanded pharmacy scope in Canada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7"/>
    </mc:Choice>
    <mc:Fallback xmlns="">
      <p:transition spd="slow" advTm="24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94944" y="3200400"/>
            <a:ext cx="7845552" cy="175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3600" b="1" dirty="0" smtClean="0">
                <a:latin typeface="Arial"/>
                <a:ea typeface="Times New Roman"/>
                <a:cs typeface="Times New Roman"/>
              </a:rPr>
              <a:t>III. What is EmPhAsIS?</a:t>
            </a:r>
          </a:p>
          <a:p>
            <a:pPr marL="0" indent="0" algn="ctr">
              <a:buNone/>
            </a:pPr>
            <a:r>
              <a:rPr lang="nl-NL" sz="3600" b="1" dirty="0">
                <a:latin typeface="Arial"/>
                <a:ea typeface="Times New Roman"/>
                <a:cs typeface="Times New Roman"/>
              </a:rPr>
              <a:t>S</a:t>
            </a:r>
            <a:r>
              <a:rPr lang="nl-NL" sz="3600" b="1" dirty="0" smtClean="0">
                <a:latin typeface="Arial"/>
                <a:ea typeface="Times New Roman"/>
                <a:cs typeface="Times New Roman"/>
              </a:rPr>
              <a:t>tudy</a:t>
            </a:r>
            <a:r>
              <a:rPr lang="nl-NL" sz="3600" dirty="0" smtClean="0">
                <a:latin typeface="Arial"/>
                <a:ea typeface="Times New Roman"/>
                <a:cs typeface="Times New Roman"/>
              </a:rPr>
              <a:t> of a community-pharmacist led adherence </a:t>
            </a:r>
            <a:r>
              <a:rPr lang="nl-NL" sz="3600" b="1" dirty="0" smtClean="0">
                <a:latin typeface="Arial"/>
                <a:ea typeface="Times New Roman"/>
                <a:cs typeface="Times New Roman"/>
              </a:rPr>
              <a:t>intervention</a:t>
            </a:r>
            <a:r>
              <a:rPr lang="nl-NL" sz="3600" dirty="0" smtClean="0">
                <a:latin typeface="Arial"/>
                <a:ea typeface="Times New Roman"/>
                <a:cs typeface="Times New Roman"/>
              </a:rPr>
              <a:t> for asthma</a:t>
            </a:r>
          </a:p>
          <a:p>
            <a:pPr marL="0" indent="0" algn="ctr">
              <a:buNone/>
            </a:pPr>
            <a:endParaRPr lang="nl-NL" sz="3600" dirty="0" smtClean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13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4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"/>
    </mc:Choice>
    <mc:Fallback xmlns="">
      <p:transition spd="slow" advTm="4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Intervention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3165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400" y="1419051"/>
            <a:ext cx="236220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1. Pharmacist</a:t>
            </a:r>
            <a:r>
              <a:rPr lang="en-US" sz="1400" dirty="0" smtClean="0"/>
              <a:t> education about asthma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2241254"/>
            <a:ext cx="12302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month 0 (</a:t>
            </a:r>
            <a:r>
              <a:rPr lang="en-US" sz="1050" b="1" dirty="0" smtClean="0"/>
              <a:t>Baseline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sp>
        <p:nvSpPr>
          <p:cNvPr id="48" name="TextBox 47"/>
          <p:cNvSpPr txBox="1"/>
          <p:nvPr/>
        </p:nvSpPr>
        <p:spPr>
          <a:xfrm>
            <a:off x="3119078" y="1171138"/>
            <a:ext cx="1981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</a:t>
            </a:r>
            <a:r>
              <a:rPr lang="en-US" sz="1400" b="1" dirty="0" smtClean="0"/>
              <a:t>sthma patient </a:t>
            </a:r>
            <a:r>
              <a:rPr lang="en-US" sz="1400" dirty="0" smtClean="0"/>
              <a:t>filling prescription for </a:t>
            </a:r>
            <a:r>
              <a:rPr lang="en-US" sz="1400" b="1" dirty="0" smtClean="0"/>
              <a:t>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14</a:t>
            </a:fld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622061" y="1738460"/>
            <a:ext cx="751754" cy="582168"/>
            <a:chOff x="3972646" y="3276600"/>
            <a:chExt cx="751754" cy="582168"/>
          </a:xfrm>
        </p:grpSpPr>
        <p:pic>
          <p:nvPicPr>
            <p:cNvPr id="64" name="Picture 2" descr="http://www.bubblews.com/assets/images/news/1210715755_13759546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647" y="3276600"/>
              <a:ext cx="751753" cy="56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972646" y="3635291"/>
              <a:ext cx="223477" cy="223477"/>
            </a:xfrm>
            <a:prstGeom prst="rect">
              <a:avLst/>
            </a:prstGeom>
          </p:spPr>
        </p:pic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9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6"/>
    </mc:Choice>
    <mc:Fallback>
      <p:transition spd="slow" advTm="9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Intervention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3165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400" y="1419051"/>
            <a:ext cx="236220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1. Pharmacist</a:t>
            </a:r>
            <a:r>
              <a:rPr lang="en-US" sz="1400" dirty="0" smtClean="0"/>
              <a:t> education about asthma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2241254"/>
            <a:ext cx="12302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month 0 (</a:t>
            </a:r>
            <a:r>
              <a:rPr lang="en-US" sz="1050" b="1" dirty="0" smtClean="0"/>
              <a:t>Baseline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400" y="2974848"/>
            <a:ext cx="2362200" cy="2246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2. </a:t>
            </a:r>
            <a:r>
              <a:rPr lang="en-US" sz="1400" dirty="0" smtClean="0"/>
              <a:t>Automated monthly assessment of adherence (and possible barriers) with </a:t>
            </a:r>
            <a:r>
              <a:rPr lang="en-US" sz="1400" b="1" dirty="0" smtClean="0"/>
              <a:t>SMS</a:t>
            </a:r>
            <a:r>
              <a:rPr lang="en-US" sz="1400" dirty="0" smtClean="0"/>
              <a:t> (text messages) </a:t>
            </a:r>
            <a:r>
              <a:rPr lang="en-US" sz="1400" u="sng" dirty="0" smtClean="0"/>
              <a:t>centralized at UBC using </a:t>
            </a:r>
            <a:r>
              <a:rPr lang="en-US" sz="1400" u="sng" dirty="0" err="1" smtClean="0"/>
              <a:t>WelTel</a:t>
            </a:r>
            <a:r>
              <a:rPr lang="en-US" sz="1400" u="sng" dirty="0" smtClean="0"/>
              <a:t> platform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 smtClean="0"/>
              <a:t>Schedule</a:t>
            </a:r>
            <a:endParaRPr lang="en-US" sz="1400" dirty="0" smtClean="0"/>
          </a:p>
          <a:p>
            <a:pPr algn="ctr"/>
            <a:r>
              <a:rPr lang="en-US" sz="1400" dirty="0" smtClean="0"/>
              <a:t>First Monday of every month</a:t>
            </a:r>
            <a:endParaRPr lang="en-US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810000" y="2355165"/>
            <a:ext cx="973573" cy="2128899"/>
            <a:chOff x="3810000" y="2355165"/>
            <a:chExt cx="973573" cy="2128899"/>
          </a:xfrm>
        </p:grpSpPr>
        <p:grpSp>
          <p:nvGrpSpPr>
            <p:cNvPr id="17" name="Group 16"/>
            <p:cNvGrpSpPr/>
            <p:nvPr/>
          </p:nvGrpSpPr>
          <p:grpSpPr>
            <a:xfrm>
              <a:off x="3886200" y="3689054"/>
              <a:ext cx="751754" cy="582168"/>
              <a:chOff x="3972646" y="3276600"/>
              <a:chExt cx="751754" cy="582168"/>
            </a:xfrm>
          </p:grpSpPr>
          <p:pic>
            <p:nvPicPr>
              <p:cNvPr id="16" name="Picture 2" descr="http://www.bubblews.com/assets/images/news/1210715755_137595463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2647" y="3276600"/>
                <a:ext cx="751753" cy="563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972646" y="3635291"/>
                <a:ext cx="223477" cy="223477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14800" y="4222454"/>
              <a:ext cx="668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2</a:t>
              </a:r>
              <a:endParaRPr lang="en-US" sz="1050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3810000" y="2355165"/>
              <a:ext cx="973573" cy="1105289"/>
              <a:chOff x="3810000" y="1942711"/>
              <a:chExt cx="973573" cy="110528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810000" y="2286000"/>
                <a:ext cx="751754" cy="609600"/>
                <a:chOff x="3891322" y="2362200"/>
                <a:chExt cx="751754" cy="609600"/>
              </a:xfrm>
            </p:grpSpPr>
            <p:pic>
              <p:nvPicPr>
                <p:cNvPr id="15" name="Picture 2" descr="http://www.bubblews.com/assets/images/news/1210715755_1375954633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91323" y="2362200"/>
                  <a:ext cx="751753" cy="563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3891322" y="2748323"/>
                  <a:ext cx="223477" cy="223477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/>
              <p:cNvSpPr txBox="1"/>
              <p:nvPr/>
            </p:nvSpPr>
            <p:spPr>
              <a:xfrm>
                <a:off x="4114800" y="2786390"/>
                <a:ext cx="6687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month 1</a:t>
                </a:r>
                <a:endParaRPr lang="en-US" sz="1050" dirty="0"/>
              </a:p>
            </p:txBody>
          </p:sp>
          <p:sp>
            <p:nvSpPr>
              <p:cNvPr id="41" name="Down Arrow 40"/>
              <p:cNvSpPr/>
              <p:nvPr/>
            </p:nvSpPr>
            <p:spPr>
              <a:xfrm>
                <a:off x="4036765" y="1942711"/>
                <a:ext cx="94966" cy="2101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Down Arrow 48"/>
            <p:cNvSpPr/>
            <p:nvPr/>
          </p:nvSpPr>
          <p:spPr>
            <a:xfrm>
              <a:off x="4038600" y="3326536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119078" y="1171138"/>
            <a:ext cx="1981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</a:t>
            </a:r>
            <a:r>
              <a:rPr lang="en-US" sz="1400" b="1" dirty="0" smtClean="0"/>
              <a:t>sthma patient </a:t>
            </a:r>
            <a:r>
              <a:rPr lang="en-US" sz="1400" dirty="0" smtClean="0"/>
              <a:t>filling prescription for </a:t>
            </a:r>
            <a:r>
              <a:rPr lang="en-US" sz="1400" b="1" dirty="0" smtClean="0"/>
              <a:t>ICS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967" y="891970"/>
            <a:ext cx="4051711" cy="3155775"/>
            <a:chOff x="57967" y="891970"/>
            <a:chExt cx="4051711" cy="3155775"/>
          </a:xfrm>
        </p:grpSpPr>
        <p:cxnSp>
          <p:nvCxnSpPr>
            <p:cNvPr id="24" name="Straight Arrow Connector 23"/>
            <p:cNvCxnSpPr>
              <a:endCxn id="21" idx="3"/>
            </p:cNvCxnSpPr>
            <p:nvPr/>
          </p:nvCxnSpPr>
          <p:spPr>
            <a:xfrm>
              <a:off x="982819" y="2026547"/>
              <a:ext cx="2827181" cy="1169769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2" idx="0"/>
            </p:cNvCxnSpPr>
            <p:nvPr/>
          </p:nvCxnSpPr>
          <p:spPr>
            <a:xfrm>
              <a:off x="609600" y="2165054"/>
              <a:ext cx="3388338" cy="1882691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1" idx="0"/>
            </p:cNvCxnSpPr>
            <p:nvPr/>
          </p:nvCxnSpPr>
          <p:spPr>
            <a:xfrm flipH="1" flipV="1">
              <a:off x="982819" y="1934248"/>
              <a:ext cx="2938919" cy="1150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685800" y="2165054"/>
              <a:ext cx="3423878" cy="1805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 rot="1248970">
              <a:off x="2092722" y="2219144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1684198">
              <a:off x="2245122" y="2891050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7967" y="891970"/>
              <a:ext cx="1335241" cy="103793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Supported by</a:t>
              </a:r>
            </a:p>
            <a:p>
              <a:pPr algn="ctr"/>
              <a:r>
                <a:rPr lang="en-US" dirty="0" err="1" smtClean="0"/>
                <a:t>WelTel</a:t>
              </a:r>
              <a:r>
                <a:rPr lang="en-US" dirty="0" smtClean="0"/>
                <a:t> Platform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15</a:t>
            </a:fld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622061" y="1738460"/>
            <a:ext cx="751754" cy="582168"/>
            <a:chOff x="3972646" y="3276600"/>
            <a:chExt cx="751754" cy="582168"/>
          </a:xfrm>
        </p:grpSpPr>
        <p:pic>
          <p:nvPicPr>
            <p:cNvPr id="64" name="Picture 2" descr="http://www.bubblews.com/assets/images/news/1210715755_13759546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647" y="3276600"/>
              <a:ext cx="751753" cy="56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972646" y="3635291"/>
              <a:ext cx="223477" cy="223477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8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63"/>
    </mc:Choice>
    <mc:Fallback>
      <p:transition spd="slow" advTm="21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Intervention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3165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400" y="1419051"/>
            <a:ext cx="236220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1. Pharmacist</a:t>
            </a:r>
            <a:r>
              <a:rPr lang="en-US" sz="1400" dirty="0" smtClean="0"/>
              <a:t> education about asthma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2241254"/>
            <a:ext cx="12302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month 0 (</a:t>
            </a:r>
            <a:r>
              <a:rPr lang="en-US" sz="1050" b="1" dirty="0" smtClean="0"/>
              <a:t>Baseline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400" y="2974848"/>
            <a:ext cx="2362200" cy="2246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2. </a:t>
            </a:r>
            <a:r>
              <a:rPr lang="en-US" sz="1400" dirty="0" smtClean="0"/>
              <a:t>Automated monthly assessment of adherence (and possible barriers) with </a:t>
            </a:r>
            <a:r>
              <a:rPr lang="en-US" sz="1400" b="1" dirty="0" smtClean="0"/>
              <a:t>SMS</a:t>
            </a:r>
            <a:r>
              <a:rPr lang="en-US" sz="1400" dirty="0" smtClean="0"/>
              <a:t> (text messages) </a:t>
            </a:r>
            <a:r>
              <a:rPr lang="en-US" sz="1400" u="sng" dirty="0" smtClean="0"/>
              <a:t>centralized at UBC using </a:t>
            </a:r>
            <a:r>
              <a:rPr lang="en-US" sz="1400" u="sng" dirty="0" err="1" smtClean="0"/>
              <a:t>WelTel</a:t>
            </a:r>
            <a:r>
              <a:rPr lang="en-US" sz="1400" u="sng" dirty="0" smtClean="0"/>
              <a:t> platform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 smtClean="0"/>
              <a:t>Schedule</a:t>
            </a:r>
            <a:endParaRPr lang="en-US" sz="1400" dirty="0" smtClean="0"/>
          </a:p>
          <a:p>
            <a:pPr algn="ctr"/>
            <a:r>
              <a:rPr lang="en-US" sz="1400" dirty="0" smtClean="0"/>
              <a:t>First Monday of every month</a:t>
            </a:r>
            <a:endParaRPr lang="en-US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810000" y="2355165"/>
            <a:ext cx="973573" cy="2128899"/>
            <a:chOff x="3810000" y="2355165"/>
            <a:chExt cx="973573" cy="2128899"/>
          </a:xfrm>
        </p:grpSpPr>
        <p:grpSp>
          <p:nvGrpSpPr>
            <p:cNvPr id="17" name="Group 16"/>
            <p:cNvGrpSpPr/>
            <p:nvPr/>
          </p:nvGrpSpPr>
          <p:grpSpPr>
            <a:xfrm>
              <a:off x="3886200" y="3689054"/>
              <a:ext cx="751754" cy="582168"/>
              <a:chOff x="3972646" y="3276600"/>
              <a:chExt cx="751754" cy="582168"/>
            </a:xfrm>
          </p:grpSpPr>
          <p:pic>
            <p:nvPicPr>
              <p:cNvPr id="16" name="Picture 2" descr="http://www.bubblews.com/assets/images/news/1210715755_137595463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2647" y="3276600"/>
                <a:ext cx="751753" cy="563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972646" y="3635291"/>
                <a:ext cx="223477" cy="223477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14800" y="4222454"/>
              <a:ext cx="668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2</a:t>
              </a:r>
              <a:endParaRPr lang="en-US" sz="1050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3810000" y="2355165"/>
              <a:ext cx="973573" cy="1105289"/>
              <a:chOff x="3810000" y="1942711"/>
              <a:chExt cx="973573" cy="110528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810000" y="2286000"/>
                <a:ext cx="751754" cy="609600"/>
                <a:chOff x="3891322" y="2362200"/>
                <a:chExt cx="751754" cy="609600"/>
              </a:xfrm>
            </p:grpSpPr>
            <p:pic>
              <p:nvPicPr>
                <p:cNvPr id="15" name="Picture 2" descr="http://www.bubblews.com/assets/images/news/1210715755_1375954633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91323" y="2362200"/>
                  <a:ext cx="751753" cy="563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3891322" y="2748323"/>
                  <a:ext cx="223477" cy="223477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/>
              <p:cNvSpPr txBox="1"/>
              <p:nvPr/>
            </p:nvSpPr>
            <p:spPr>
              <a:xfrm>
                <a:off x="4114800" y="2786390"/>
                <a:ext cx="6687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month 1</a:t>
                </a:r>
                <a:endParaRPr lang="en-US" sz="1050" dirty="0"/>
              </a:p>
            </p:txBody>
          </p:sp>
          <p:sp>
            <p:nvSpPr>
              <p:cNvPr id="41" name="Down Arrow 40"/>
              <p:cNvSpPr/>
              <p:nvPr/>
            </p:nvSpPr>
            <p:spPr>
              <a:xfrm>
                <a:off x="4036765" y="1942711"/>
                <a:ext cx="94966" cy="2101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Down Arrow 48"/>
            <p:cNvSpPr/>
            <p:nvPr/>
          </p:nvSpPr>
          <p:spPr>
            <a:xfrm>
              <a:off x="4038600" y="3326536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86200" y="4298654"/>
            <a:ext cx="897373" cy="1066800"/>
            <a:chOff x="3886200" y="4298654"/>
            <a:chExt cx="897373" cy="1066800"/>
          </a:xfrm>
        </p:grpSpPr>
        <p:sp>
          <p:nvSpPr>
            <p:cNvPr id="36" name="TextBox 35"/>
            <p:cNvSpPr txBox="1"/>
            <p:nvPr/>
          </p:nvSpPr>
          <p:spPr>
            <a:xfrm>
              <a:off x="4114800" y="5103844"/>
              <a:ext cx="668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3</a:t>
              </a:r>
              <a:endParaRPr lang="en-US" sz="105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86200" y="4298654"/>
              <a:ext cx="751754" cy="853958"/>
              <a:chOff x="3886200" y="4298654"/>
              <a:chExt cx="751754" cy="85395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3886200" y="4570444"/>
                <a:ext cx="751754" cy="582168"/>
                <a:chOff x="3972646" y="3276600"/>
                <a:chExt cx="751754" cy="582168"/>
              </a:xfrm>
            </p:grpSpPr>
            <p:pic>
              <p:nvPicPr>
                <p:cNvPr id="34" name="Picture 2" descr="http://www.bubblews.com/assets/images/news/1210715755_1375954633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2647" y="3276600"/>
                  <a:ext cx="751753" cy="563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3972646" y="3635291"/>
                  <a:ext cx="223477" cy="223477"/>
                </a:xfrm>
                <a:prstGeom prst="rect">
                  <a:avLst/>
                </a:prstGeom>
              </p:spPr>
            </p:pic>
          </p:grpSp>
          <p:sp>
            <p:nvSpPr>
              <p:cNvPr id="50" name="Down Arrow 49"/>
              <p:cNvSpPr/>
              <p:nvPr/>
            </p:nvSpPr>
            <p:spPr>
              <a:xfrm>
                <a:off x="4047067" y="4298654"/>
                <a:ext cx="94966" cy="2101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62743" y="2253575"/>
            <a:ext cx="3423458" cy="2787299"/>
            <a:chOff x="462743" y="2253575"/>
            <a:chExt cx="3423458" cy="2787299"/>
          </a:xfrm>
        </p:grpSpPr>
        <p:cxnSp>
          <p:nvCxnSpPr>
            <p:cNvPr id="37" name="Straight Arrow Connector 36"/>
            <p:cNvCxnSpPr>
              <a:endCxn id="35" idx="3"/>
            </p:cNvCxnSpPr>
            <p:nvPr/>
          </p:nvCxnSpPr>
          <p:spPr>
            <a:xfrm>
              <a:off x="462743" y="2291897"/>
              <a:ext cx="3423457" cy="2748977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4" idx="1"/>
            </p:cNvCxnSpPr>
            <p:nvPr/>
          </p:nvCxnSpPr>
          <p:spPr>
            <a:xfrm flipH="1" flipV="1">
              <a:off x="465816" y="2253575"/>
              <a:ext cx="3420385" cy="2598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2354720">
              <a:off x="2139094" y="3584684"/>
              <a:ext cx="1007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</a:t>
              </a:r>
              <a:r>
                <a:rPr lang="en-US" sz="1200" dirty="0" smtClean="0">
                  <a:solidFill>
                    <a:srgbClr val="FF0000"/>
                  </a:solidFill>
                </a:rPr>
                <a:t>ot adherent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59" y="440371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773131" y="5108448"/>
            <a:ext cx="2209799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3. </a:t>
            </a:r>
            <a:r>
              <a:rPr lang="en-US" sz="1400" dirty="0" smtClean="0"/>
              <a:t>Follow-up phone call from </a:t>
            </a:r>
            <a:r>
              <a:rPr lang="en-US" sz="1400" b="1" dirty="0" smtClean="0"/>
              <a:t>pharmacist</a:t>
            </a:r>
            <a:r>
              <a:rPr lang="en-US" sz="1400" dirty="0" smtClean="0"/>
              <a:t> with </a:t>
            </a:r>
            <a:r>
              <a:rPr lang="en-US" sz="1400" b="1" dirty="0" smtClean="0"/>
              <a:t>non-adherent patients</a:t>
            </a:r>
            <a:endParaRPr lang="en-US" sz="14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393209" y="4353259"/>
            <a:ext cx="342900" cy="342900"/>
          </a:xfrm>
          <a:prstGeom prst="rect">
            <a:avLst/>
          </a:prstGeom>
        </p:spPr>
      </p:pic>
      <p:sp>
        <p:nvSpPr>
          <p:cNvPr id="82" name="Striped Right Arrow 81"/>
          <p:cNvSpPr/>
          <p:nvPr/>
        </p:nvSpPr>
        <p:spPr>
          <a:xfrm>
            <a:off x="2303769" y="4744925"/>
            <a:ext cx="1201431" cy="261447"/>
          </a:xfrm>
          <a:prstGeom prst="stripedRightArrow">
            <a:avLst>
              <a:gd name="adj1" fmla="val 50000"/>
              <a:gd name="adj2" fmla="val 605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119078" y="1171138"/>
            <a:ext cx="1981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</a:t>
            </a:r>
            <a:r>
              <a:rPr lang="en-US" sz="1400" b="1" dirty="0" smtClean="0"/>
              <a:t>sthma patient </a:t>
            </a:r>
            <a:r>
              <a:rPr lang="en-US" sz="1400" dirty="0" smtClean="0"/>
              <a:t>filling prescription for </a:t>
            </a:r>
            <a:r>
              <a:rPr lang="en-US" sz="1400" b="1" dirty="0" smtClean="0"/>
              <a:t>ICS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967" y="891970"/>
            <a:ext cx="4051711" cy="3155775"/>
            <a:chOff x="57967" y="891970"/>
            <a:chExt cx="4051711" cy="3155775"/>
          </a:xfrm>
        </p:grpSpPr>
        <p:cxnSp>
          <p:nvCxnSpPr>
            <p:cNvPr id="24" name="Straight Arrow Connector 23"/>
            <p:cNvCxnSpPr>
              <a:endCxn id="21" idx="3"/>
            </p:cNvCxnSpPr>
            <p:nvPr/>
          </p:nvCxnSpPr>
          <p:spPr>
            <a:xfrm>
              <a:off x="982819" y="2026547"/>
              <a:ext cx="2827181" cy="1169769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2" idx="0"/>
            </p:cNvCxnSpPr>
            <p:nvPr/>
          </p:nvCxnSpPr>
          <p:spPr>
            <a:xfrm>
              <a:off x="609600" y="2165054"/>
              <a:ext cx="3388338" cy="1882691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1" idx="0"/>
            </p:cNvCxnSpPr>
            <p:nvPr/>
          </p:nvCxnSpPr>
          <p:spPr>
            <a:xfrm flipH="1" flipV="1">
              <a:off x="982819" y="1934248"/>
              <a:ext cx="2938919" cy="1150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685800" y="2165054"/>
              <a:ext cx="3423878" cy="1805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 rot="1248970">
              <a:off x="2092722" y="2219144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1684198">
              <a:off x="2245122" y="2891050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7967" y="891970"/>
              <a:ext cx="1335241" cy="103793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Supported by</a:t>
              </a:r>
            </a:p>
            <a:p>
              <a:pPr algn="ctr"/>
              <a:r>
                <a:rPr lang="en-US" dirty="0" err="1" smtClean="0"/>
                <a:t>WelTel</a:t>
              </a:r>
              <a:r>
                <a:rPr lang="en-US" dirty="0" smtClean="0"/>
                <a:t> Platform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16</a:t>
            </a:fld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622061" y="1738460"/>
            <a:ext cx="751754" cy="582168"/>
            <a:chOff x="3972646" y="3276600"/>
            <a:chExt cx="751754" cy="582168"/>
          </a:xfrm>
        </p:grpSpPr>
        <p:pic>
          <p:nvPicPr>
            <p:cNvPr id="64" name="Picture 2" descr="http://www.bubblews.com/assets/images/news/1210715755_13759546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647" y="3276600"/>
              <a:ext cx="751753" cy="56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972646" y="3635291"/>
              <a:ext cx="223477" cy="223477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0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4"/>
    </mc:Choice>
    <mc:Fallback>
      <p:transition spd="slow" advTm="10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Intervention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3165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400" y="1419051"/>
            <a:ext cx="236220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1. Pharmacist</a:t>
            </a:r>
            <a:r>
              <a:rPr lang="en-US" sz="1400" dirty="0" smtClean="0"/>
              <a:t> education about asthma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2241254"/>
            <a:ext cx="12302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month 0 (</a:t>
            </a:r>
            <a:r>
              <a:rPr lang="en-US" sz="1050" b="1" dirty="0" smtClean="0"/>
              <a:t>Baseline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400" y="2974848"/>
            <a:ext cx="2362200" cy="2246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2. </a:t>
            </a:r>
            <a:r>
              <a:rPr lang="en-US" sz="1400" dirty="0" smtClean="0"/>
              <a:t>Automated monthly assessment of adherence (and possible barriers) with </a:t>
            </a:r>
            <a:r>
              <a:rPr lang="en-US" sz="1400" b="1" dirty="0" smtClean="0"/>
              <a:t>SMS</a:t>
            </a:r>
            <a:r>
              <a:rPr lang="en-US" sz="1400" dirty="0" smtClean="0"/>
              <a:t> (text messages) </a:t>
            </a:r>
            <a:r>
              <a:rPr lang="en-US" sz="1400" u="sng" dirty="0" smtClean="0"/>
              <a:t>centralized at UBC using </a:t>
            </a:r>
            <a:r>
              <a:rPr lang="en-US" sz="1400" u="sng" dirty="0" err="1" smtClean="0"/>
              <a:t>WelTel</a:t>
            </a:r>
            <a:r>
              <a:rPr lang="en-US" sz="1400" u="sng" dirty="0" smtClean="0"/>
              <a:t> platform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 smtClean="0"/>
              <a:t>Schedule</a:t>
            </a:r>
            <a:endParaRPr lang="en-US" sz="1400" dirty="0" smtClean="0"/>
          </a:p>
          <a:p>
            <a:pPr algn="ctr"/>
            <a:r>
              <a:rPr lang="en-US" sz="1400" dirty="0" smtClean="0"/>
              <a:t>First Monday of every month</a:t>
            </a:r>
            <a:endParaRPr lang="en-US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810000" y="2355165"/>
            <a:ext cx="973573" cy="2128899"/>
            <a:chOff x="3810000" y="2355165"/>
            <a:chExt cx="973573" cy="2128899"/>
          </a:xfrm>
        </p:grpSpPr>
        <p:grpSp>
          <p:nvGrpSpPr>
            <p:cNvPr id="17" name="Group 16"/>
            <p:cNvGrpSpPr/>
            <p:nvPr/>
          </p:nvGrpSpPr>
          <p:grpSpPr>
            <a:xfrm>
              <a:off x="3886200" y="3689054"/>
              <a:ext cx="751754" cy="582168"/>
              <a:chOff x="3972646" y="3276600"/>
              <a:chExt cx="751754" cy="582168"/>
            </a:xfrm>
          </p:grpSpPr>
          <p:pic>
            <p:nvPicPr>
              <p:cNvPr id="16" name="Picture 2" descr="http://www.bubblews.com/assets/images/news/1210715755_137595463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2647" y="3276600"/>
                <a:ext cx="751753" cy="563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972646" y="3635291"/>
                <a:ext cx="223477" cy="223477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14800" y="4222454"/>
              <a:ext cx="668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2</a:t>
              </a:r>
              <a:endParaRPr lang="en-US" sz="1050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3810000" y="2355165"/>
              <a:ext cx="973573" cy="1105289"/>
              <a:chOff x="3810000" y="1942711"/>
              <a:chExt cx="973573" cy="110528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810000" y="2286000"/>
                <a:ext cx="751754" cy="609600"/>
                <a:chOff x="3891322" y="2362200"/>
                <a:chExt cx="751754" cy="609600"/>
              </a:xfrm>
            </p:grpSpPr>
            <p:pic>
              <p:nvPicPr>
                <p:cNvPr id="15" name="Picture 2" descr="http://www.bubblews.com/assets/images/news/1210715755_1375954633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91323" y="2362200"/>
                  <a:ext cx="751753" cy="563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3891322" y="2748323"/>
                  <a:ext cx="223477" cy="223477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/>
              <p:cNvSpPr txBox="1"/>
              <p:nvPr/>
            </p:nvSpPr>
            <p:spPr>
              <a:xfrm>
                <a:off x="4114800" y="2786390"/>
                <a:ext cx="6687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month 1</a:t>
                </a:r>
                <a:endParaRPr lang="en-US" sz="1050" dirty="0"/>
              </a:p>
            </p:txBody>
          </p:sp>
          <p:sp>
            <p:nvSpPr>
              <p:cNvPr id="41" name="Down Arrow 40"/>
              <p:cNvSpPr/>
              <p:nvPr/>
            </p:nvSpPr>
            <p:spPr>
              <a:xfrm>
                <a:off x="4036765" y="1942711"/>
                <a:ext cx="94966" cy="2101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Down Arrow 48"/>
            <p:cNvSpPr/>
            <p:nvPr/>
          </p:nvSpPr>
          <p:spPr>
            <a:xfrm>
              <a:off x="4038600" y="3326536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86200" y="4298654"/>
            <a:ext cx="897373" cy="1066800"/>
            <a:chOff x="3886200" y="4298654"/>
            <a:chExt cx="897373" cy="1066800"/>
          </a:xfrm>
        </p:grpSpPr>
        <p:sp>
          <p:nvSpPr>
            <p:cNvPr id="36" name="TextBox 35"/>
            <p:cNvSpPr txBox="1"/>
            <p:nvPr/>
          </p:nvSpPr>
          <p:spPr>
            <a:xfrm>
              <a:off x="4114800" y="5103844"/>
              <a:ext cx="668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3</a:t>
              </a:r>
              <a:endParaRPr lang="en-US" sz="105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86200" y="4298654"/>
              <a:ext cx="751754" cy="853958"/>
              <a:chOff x="3886200" y="4298654"/>
              <a:chExt cx="751754" cy="85395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3886200" y="4570444"/>
                <a:ext cx="751754" cy="582168"/>
                <a:chOff x="3972646" y="3276600"/>
                <a:chExt cx="751754" cy="582168"/>
              </a:xfrm>
            </p:grpSpPr>
            <p:pic>
              <p:nvPicPr>
                <p:cNvPr id="34" name="Picture 2" descr="http://www.bubblews.com/assets/images/news/1210715755_1375954633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2647" y="3276600"/>
                  <a:ext cx="751753" cy="563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3972646" y="3635291"/>
                  <a:ext cx="223477" cy="223477"/>
                </a:xfrm>
                <a:prstGeom prst="rect">
                  <a:avLst/>
                </a:prstGeom>
              </p:spPr>
            </p:pic>
          </p:grpSp>
          <p:sp>
            <p:nvSpPr>
              <p:cNvPr id="50" name="Down Arrow 49"/>
              <p:cNvSpPr/>
              <p:nvPr/>
            </p:nvSpPr>
            <p:spPr>
              <a:xfrm>
                <a:off x="4047067" y="4298654"/>
                <a:ext cx="94966" cy="2101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62743" y="2253575"/>
            <a:ext cx="3423458" cy="2787299"/>
            <a:chOff x="462743" y="2253575"/>
            <a:chExt cx="3423458" cy="2787299"/>
          </a:xfrm>
        </p:grpSpPr>
        <p:cxnSp>
          <p:nvCxnSpPr>
            <p:cNvPr id="37" name="Straight Arrow Connector 36"/>
            <p:cNvCxnSpPr>
              <a:endCxn id="35" idx="3"/>
            </p:cNvCxnSpPr>
            <p:nvPr/>
          </p:nvCxnSpPr>
          <p:spPr>
            <a:xfrm>
              <a:off x="462743" y="2291897"/>
              <a:ext cx="3423457" cy="2748977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4" idx="1"/>
            </p:cNvCxnSpPr>
            <p:nvPr/>
          </p:nvCxnSpPr>
          <p:spPr>
            <a:xfrm flipH="1" flipV="1">
              <a:off x="465816" y="2253575"/>
              <a:ext cx="3420385" cy="2598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2354720">
              <a:off x="2139094" y="3584684"/>
              <a:ext cx="1007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</a:t>
              </a:r>
              <a:r>
                <a:rPr lang="en-US" sz="1200" dirty="0" smtClean="0">
                  <a:solidFill>
                    <a:srgbClr val="FF0000"/>
                  </a:solidFill>
                </a:rPr>
                <a:t>ot adherent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59" y="440371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773131" y="5108448"/>
            <a:ext cx="2209799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3. </a:t>
            </a:r>
            <a:r>
              <a:rPr lang="en-US" sz="1400" dirty="0" smtClean="0"/>
              <a:t>Follow-up phone call from </a:t>
            </a:r>
            <a:r>
              <a:rPr lang="en-US" sz="1400" b="1" dirty="0" smtClean="0"/>
              <a:t>pharmacist</a:t>
            </a:r>
            <a:r>
              <a:rPr lang="en-US" sz="1400" dirty="0" smtClean="0"/>
              <a:t> with </a:t>
            </a:r>
            <a:r>
              <a:rPr lang="en-US" sz="1400" b="1" dirty="0" smtClean="0"/>
              <a:t>non-adherent patients</a:t>
            </a:r>
            <a:endParaRPr lang="en-US" sz="14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393209" y="4353259"/>
            <a:ext cx="342900" cy="342900"/>
          </a:xfrm>
          <a:prstGeom prst="rect">
            <a:avLst/>
          </a:prstGeom>
        </p:spPr>
      </p:pic>
      <p:sp>
        <p:nvSpPr>
          <p:cNvPr id="82" name="Striped Right Arrow 81"/>
          <p:cNvSpPr/>
          <p:nvPr/>
        </p:nvSpPr>
        <p:spPr>
          <a:xfrm>
            <a:off x="2303769" y="4744925"/>
            <a:ext cx="1201431" cy="261447"/>
          </a:xfrm>
          <a:prstGeom prst="stripedRightArrow">
            <a:avLst>
              <a:gd name="adj1" fmla="val 50000"/>
              <a:gd name="adj2" fmla="val 605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119078" y="1171138"/>
            <a:ext cx="1981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</a:t>
            </a:r>
            <a:r>
              <a:rPr lang="en-US" sz="1400" b="1" dirty="0" smtClean="0"/>
              <a:t>sthma patient </a:t>
            </a:r>
            <a:r>
              <a:rPr lang="en-US" sz="1400" dirty="0" smtClean="0"/>
              <a:t>filling prescription for </a:t>
            </a:r>
            <a:r>
              <a:rPr lang="en-US" sz="1400" b="1" dirty="0" smtClean="0"/>
              <a:t>ICS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967" y="891970"/>
            <a:ext cx="4051711" cy="3155775"/>
            <a:chOff x="57967" y="891970"/>
            <a:chExt cx="4051711" cy="3155775"/>
          </a:xfrm>
        </p:grpSpPr>
        <p:cxnSp>
          <p:nvCxnSpPr>
            <p:cNvPr id="24" name="Straight Arrow Connector 23"/>
            <p:cNvCxnSpPr>
              <a:endCxn id="21" idx="3"/>
            </p:cNvCxnSpPr>
            <p:nvPr/>
          </p:nvCxnSpPr>
          <p:spPr>
            <a:xfrm>
              <a:off x="982819" y="2026547"/>
              <a:ext cx="2827181" cy="1169769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2" idx="0"/>
            </p:cNvCxnSpPr>
            <p:nvPr/>
          </p:nvCxnSpPr>
          <p:spPr>
            <a:xfrm>
              <a:off x="609600" y="2165054"/>
              <a:ext cx="3388338" cy="1882691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1" idx="0"/>
            </p:cNvCxnSpPr>
            <p:nvPr/>
          </p:nvCxnSpPr>
          <p:spPr>
            <a:xfrm flipH="1" flipV="1">
              <a:off x="982819" y="1934248"/>
              <a:ext cx="2938919" cy="1150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685800" y="2165054"/>
              <a:ext cx="3423878" cy="1805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 rot="1248970">
              <a:off x="2092722" y="2219144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1684198">
              <a:off x="2245122" y="2891050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7967" y="891970"/>
              <a:ext cx="1335241" cy="103793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Supported by</a:t>
              </a:r>
            </a:p>
            <a:p>
              <a:pPr algn="ctr"/>
              <a:r>
                <a:rPr lang="en-US" dirty="0" err="1" smtClean="0"/>
                <a:t>WelTel</a:t>
              </a:r>
              <a:r>
                <a:rPr lang="en-US" dirty="0" smtClean="0"/>
                <a:t> Platform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86200" y="5454674"/>
            <a:ext cx="945463" cy="1372000"/>
            <a:chOff x="3886200" y="5454674"/>
            <a:chExt cx="945463" cy="1372000"/>
          </a:xfrm>
        </p:grpSpPr>
        <p:grpSp>
          <p:nvGrpSpPr>
            <p:cNvPr id="44" name="Group 43"/>
            <p:cNvGrpSpPr/>
            <p:nvPr/>
          </p:nvGrpSpPr>
          <p:grpSpPr>
            <a:xfrm>
              <a:off x="3886200" y="6039358"/>
              <a:ext cx="751754" cy="582168"/>
              <a:chOff x="3972646" y="3276600"/>
              <a:chExt cx="751754" cy="582168"/>
            </a:xfrm>
          </p:grpSpPr>
          <p:pic>
            <p:nvPicPr>
              <p:cNvPr id="45" name="Picture 2" descr="http://www.bubblews.com/assets/images/news/1210715755_137595463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2647" y="3276600"/>
                <a:ext cx="751753" cy="563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972646" y="3635291"/>
                <a:ext cx="223477" cy="223477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4114800" y="6572758"/>
              <a:ext cx="7168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12</a:t>
              </a:r>
              <a:endParaRPr lang="en-US" sz="1050" dirty="0"/>
            </a:p>
          </p:txBody>
        </p:sp>
        <p:sp>
          <p:nvSpPr>
            <p:cNvPr id="51" name="Down Arrow 50"/>
            <p:cNvSpPr/>
            <p:nvPr/>
          </p:nvSpPr>
          <p:spPr>
            <a:xfrm>
              <a:off x="4047067" y="5786050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063387" y="5454674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17</a:t>
            </a:fld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622061" y="1738460"/>
            <a:ext cx="751754" cy="582168"/>
            <a:chOff x="3972646" y="3276600"/>
            <a:chExt cx="751754" cy="582168"/>
          </a:xfrm>
        </p:grpSpPr>
        <p:pic>
          <p:nvPicPr>
            <p:cNvPr id="64" name="Picture 2" descr="http://www.bubblews.com/assets/images/news/1210715755_13759546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647" y="3276600"/>
              <a:ext cx="751753" cy="56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972646" y="3635291"/>
              <a:ext cx="223477" cy="223477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7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5"/>
    </mc:Choice>
    <mc:Fallback>
      <p:transition spd="slow" advTm="5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Intervention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3165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400" y="1419051"/>
            <a:ext cx="236220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1. Pharmacist</a:t>
            </a:r>
            <a:r>
              <a:rPr lang="en-US" sz="1400" dirty="0" smtClean="0"/>
              <a:t> education about asthma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2241254"/>
            <a:ext cx="12302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month 0 (</a:t>
            </a:r>
            <a:r>
              <a:rPr lang="en-US" sz="1050" b="1" dirty="0" smtClean="0"/>
              <a:t>Baseline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400" y="2974848"/>
            <a:ext cx="2362200" cy="2246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2. </a:t>
            </a:r>
            <a:r>
              <a:rPr lang="en-US" sz="1400" dirty="0" smtClean="0"/>
              <a:t>Automated monthly assessment of adherence (and possible barriers) with </a:t>
            </a:r>
            <a:r>
              <a:rPr lang="en-US" sz="1400" b="1" dirty="0" smtClean="0"/>
              <a:t>SMS</a:t>
            </a:r>
            <a:r>
              <a:rPr lang="en-US" sz="1400" dirty="0" smtClean="0"/>
              <a:t> (text messages) </a:t>
            </a:r>
            <a:r>
              <a:rPr lang="en-US" sz="1400" u="sng" dirty="0" smtClean="0"/>
              <a:t>centralized at UBC using </a:t>
            </a:r>
            <a:r>
              <a:rPr lang="en-US" sz="1400" u="sng" dirty="0" err="1" smtClean="0"/>
              <a:t>WelTel</a:t>
            </a:r>
            <a:r>
              <a:rPr lang="en-US" sz="1400" u="sng" dirty="0" smtClean="0"/>
              <a:t> platform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 smtClean="0"/>
              <a:t>Schedule</a:t>
            </a:r>
            <a:endParaRPr lang="en-US" sz="1400" dirty="0" smtClean="0"/>
          </a:p>
          <a:p>
            <a:pPr algn="ctr"/>
            <a:r>
              <a:rPr lang="en-US" sz="1400" dirty="0" smtClean="0"/>
              <a:t>First Monday of every month</a:t>
            </a:r>
            <a:endParaRPr lang="en-US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810000" y="2355165"/>
            <a:ext cx="973573" cy="2128899"/>
            <a:chOff x="3810000" y="2355165"/>
            <a:chExt cx="973573" cy="2128899"/>
          </a:xfrm>
        </p:grpSpPr>
        <p:grpSp>
          <p:nvGrpSpPr>
            <p:cNvPr id="17" name="Group 16"/>
            <p:cNvGrpSpPr/>
            <p:nvPr/>
          </p:nvGrpSpPr>
          <p:grpSpPr>
            <a:xfrm>
              <a:off x="3886200" y="3689054"/>
              <a:ext cx="751754" cy="582168"/>
              <a:chOff x="3972646" y="3276600"/>
              <a:chExt cx="751754" cy="582168"/>
            </a:xfrm>
          </p:grpSpPr>
          <p:pic>
            <p:nvPicPr>
              <p:cNvPr id="16" name="Picture 2" descr="http://www.bubblews.com/assets/images/news/1210715755_137595463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2647" y="3276600"/>
                <a:ext cx="751753" cy="563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972646" y="3635291"/>
                <a:ext cx="223477" cy="223477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14800" y="4222454"/>
              <a:ext cx="668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2</a:t>
              </a:r>
              <a:endParaRPr lang="en-US" sz="1050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3810000" y="2355165"/>
              <a:ext cx="973573" cy="1105289"/>
              <a:chOff x="3810000" y="1942711"/>
              <a:chExt cx="973573" cy="110528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810000" y="2286000"/>
                <a:ext cx="751754" cy="609600"/>
                <a:chOff x="3891322" y="2362200"/>
                <a:chExt cx="751754" cy="609600"/>
              </a:xfrm>
            </p:grpSpPr>
            <p:pic>
              <p:nvPicPr>
                <p:cNvPr id="15" name="Picture 2" descr="http://www.bubblews.com/assets/images/news/1210715755_1375954633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91323" y="2362200"/>
                  <a:ext cx="751753" cy="563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3891322" y="2748323"/>
                  <a:ext cx="223477" cy="223477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/>
              <p:cNvSpPr txBox="1"/>
              <p:nvPr/>
            </p:nvSpPr>
            <p:spPr>
              <a:xfrm>
                <a:off x="4114800" y="2786390"/>
                <a:ext cx="6687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month 1</a:t>
                </a:r>
                <a:endParaRPr lang="en-US" sz="1050" dirty="0"/>
              </a:p>
            </p:txBody>
          </p:sp>
          <p:sp>
            <p:nvSpPr>
              <p:cNvPr id="41" name="Down Arrow 40"/>
              <p:cNvSpPr/>
              <p:nvPr/>
            </p:nvSpPr>
            <p:spPr>
              <a:xfrm>
                <a:off x="4036765" y="1942711"/>
                <a:ext cx="94966" cy="2101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Down Arrow 48"/>
            <p:cNvSpPr/>
            <p:nvPr/>
          </p:nvSpPr>
          <p:spPr>
            <a:xfrm>
              <a:off x="4038600" y="3326536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86200" y="4298654"/>
            <a:ext cx="897373" cy="1066800"/>
            <a:chOff x="3886200" y="4298654"/>
            <a:chExt cx="897373" cy="1066800"/>
          </a:xfrm>
        </p:grpSpPr>
        <p:sp>
          <p:nvSpPr>
            <p:cNvPr id="36" name="TextBox 35"/>
            <p:cNvSpPr txBox="1"/>
            <p:nvPr/>
          </p:nvSpPr>
          <p:spPr>
            <a:xfrm>
              <a:off x="4114800" y="5103844"/>
              <a:ext cx="668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3</a:t>
              </a:r>
              <a:endParaRPr lang="en-US" sz="105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86200" y="4298654"/>
              <a:ext cx="751754" cy="853958"/>
              <a:chOff x="3886200" y="4298654"/>
              <a:chExt cx="751754" cy="85395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3886200" y="4570444"/>
                <a:ext cx="751754" cy="582168"/>
                <a:chOff x="3972646" y="3276600"/>
                <a:chExt cx="751754" cy="582168"/>
              </a:xfrm>
            </p:grpSpPr>
            <p:pic>
              <p:nvPicPr>
                <p:cNvPr id="34" name="Picture 2" descr="http://www.bubblews.com/assets/images/news/1210715755_1375954633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2647" y="3276600"/>
                  <a:ext cx="751753" cy="563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3972646" y="3635291"/>
                  <a:ext cx="223477" cy="223477"/>
                </a:xfrm>
                <a:prstGeom prst="rect">
                  <a:avLst/>
                </a:prstGeom>
              </p:spPr>
            </p:pic>
          </p:grpSp>
          <p:sp>
            <p:nvSpPr>
              <p:cNvPr id="50" name="Down Arrow 49"/>
              <p:cNvSpPr/>
              <p:nvPr/>
            </p:nvSpPr>
            <p:spPr>
              <a:xfrm>
                <a:off x="4047067" y="4298654"/>
                <a:ext cx="94966" cy="2101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62743" y="2253575"/>
            <a:ext cx="3423458" cy="2787299"/>
            <a:chOff x="462743" y="2253575"/>
            <a:chExt cx="3423458" cy="2787299"/>
          </a:xfrm>
        </p:grpSpPr>
        <p:cxnSp>
          <p:nvCxnSpPr>
            <p:cNvPr id="37" name="Straight Arrow Connector 36"/>
            <p:cNvCxnSpPr>
              <a:endCxn id="35" idx="3"/>
            </p:cNvCxnSpPr>
            <p:nvPr/>
          </p:nvCxnSpPr>
          <p:spPr>
            <a:xfrm>
              <a:off x="462743" y="2291897"/>
              <a:ext cx="3423457" cy="2748977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4" idx="1"/>
            </p:cNvCxnSpPr>
            <p:nvPr/>
          </p:nvCxnSpPr>
          <p:spPr>
            <a:xfrm flipH="1" flipV="1">
              <a:off x="465816" y="2253575"/>
              <a:ext cx="3420385" cy="2598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2354720">
              <a:off x="2139094" y="3584684"/>
              <a:ext cx="1007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</a:t>
              </a:r>
              <a:r>
                <a:rPr lang="en-US" sz="1200" dirty="0" smtClean="0">
                  <a:solidFill>
                    <a:srgbClr val="FF0000"/>
                  </a:solidFill>
                </a:rPr>
                <a:t>ot adherent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59" y="440371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773131" y="5108448"/>
            <a:ext cx="2209799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3. </a:t>
            </a:r>
            <a:r>
              <a:rPr lang="en-US" sz="1400" dirty="0" smtClean="0"/>
              <a:t>Follow-up phone call from </a:t>
            </a:r>
            <a:r>
              <a:rPr lang="en-US" sz="1400" b="1" dirty="0" smtClean="0"/>
              <a:t>pharmacist</a:t>
            </a:r>
            <a:r>
              <a:rPr lang="en-US" sz="1400" dirty="0" smtClean="0"/>
              <a:t> with </a:t>
            </a:r>
            <a:r>
              <a:rPr lang="en-US" sz="1400" b="1" dirty="0" smtClean="0"/>
              <a:t>non-adherent patients</a:t>
            </a:r>
            <a:endParaRPr lang="en-US" sz="14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393209" y="4353259"/>
            <a:ext cx="342900" cy="342900"/>
          </a:xfrm>
          <a:prstGeom prst="rect">
            <a:avLst/>
          </a:prstGeom>
        </p:spPr>
      </p:pic>
      <p:sp>
        <p:nvSpPr>
          <p:cNvPr id="82" name="Striped Right Arrow 81"/>
          <p:cNvSpPr/>
          <p:nvPr/>
        </p:nvSpPr>
        <p:spPr>
          <a:xfrm>
            <a:off x="2303769" y="4744925"/>
            <a:ext cx="1201431" cy="261447"/>
          </a:xfrm>
          <a:prstGeom prst="stripedRightArrow">
            <a:avLst>
              <a:gd name="adj1" fmla="val 50000"/>
              <a:gd name="adj2" fmla="val 605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119078" y="1171138"/>
            <a:ext cx="1981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</a:t>
            </a:r>
            <a:r>
              <a:rPr lang="en-US" sz="1400" b="1" dirty="0" smtClean="0"/>
              <a:t>sthma patient </a:t>
            </a:r>
            <a:r>
              <a:rPr lang="en-US" sz="1400" dirty="0" smtClean="0"/>
              <a:t>filling prescription for </a:t>
            </a:r>
            <a:r>
              <a:rPr lang="en-US" sz="1400" b="1" dirty="0" smtClean="0"/>
              <a:t>ICS</a:t>
            </a:r>
          </a:p>
        </p:txBody>
      </p:sp>
      <p:sp>
        <p:nvSpPr>
          <p:cNvPr id="5" name="Up Arrow Callout 4"/>
          <p:cNvSpPr/>
          <p:nvPr/>
        </p:nvSpPr>
        <p:spPr>
          <a:xfrm>
            <a:off x="5018070" y="5260321"/>
            <a:ext cx="3131770" cy="1466606"/>
          </a:xfrm>
          <a:prstGeom prst="upArrowCallout">
            <a:avLst>
              <a:gd name="adj1" fmla="val 17518"/>
              <a:gd name="adj2" fmla="val 16894"/>
              <a:gd name="adj3" fmla="val 12530"/>
              <a:gd name="adj4" fmla="val 83058"/>
            </a:avLst>
          </a:prstGeom>
          <a:solidFill>
            <a:srgbClr val="FFFF00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* </a:t>
            </a:r>
            <a:r>
              <a:rPr lang="en-CA" b="1" dirty="0" smtClean="0">
                <a:solidFill>
                  <a:schemeClr val="tx1"/>
                </a:solidFill>
              </a:rPr>
              <a:t>Innovation</a:t>
            </a:r>
            <a:r>
              <a:rPr lang="en-CA" dirty="0" smtClean="0">
                <a:solidFill>
                  <a:schemeClr val="tx1"/>
                </a:solidFill>
              </a:rPr>
              <a:t> *</a:t>
            </a:r>
          </a:p>
          <a:p>
            <a:pPr algn="ctr"/>
            <a:r>
              <a:rPr lang="en-CA" u="sng" dirty="0" smtClean="0">
                <a:solidFill>
                  <a:schemeClr val="tx1"/>
                </a:solidFill>
              </a:rPr>
              <a:t>Supporting</a:t>
            </a:r>
            <a:r>
              <a:rPr lang="en-CA" dirty="0" smtClean="0">
                <a:solidFill>
                  <a:schemeClr val="tx1"/>
                </a:solidFill>
              </a:rPr>
              <a:t> pharmacy </a:t>
            </a:r>
            <a:r>
              <a:rPr lang="en-CA" u="sng" dirty="0" smtClean="0">
                <a:solidFill>
                  <a:schemeClr val="tx1"/>
                </a:solidFill>
              </a:rPr>
              <a:t>practice </a:t>
            </a:r>
            <a:r>
              <a:rPr lang="en-CA" dirty="0" smtClean="0">
                <a:solidFill>
                  <a:schemeClr val="tx1"/>
                </a:solidFill>
              </a:rPr>
              <a:t>with simple, widely used </a:t>
            </a:r>
            <a:r>
              <a:rPr lang="en-CA" u="sng" dirty="0" smtClean="0">
                <a:solidFill>
                  <a:schemeClr val="tx1"/>
                </a:solidFill>
              </a:rPr>
              <a:t>technology</a:t>
            </a:r>
            <a:r>
              <a:rPr lang="en-CA" dirty="0" smtClean="0">
                <a:solidFill>
                  <a:schemeClr val="tx1"/>
                </a:solidFill>
              </a:rPr>
              <a:t> (</a:t>
            </a:r>
            <a:r>
              <a:rPr lang="en-CA" dirty="0" err="1" smtClean="0">
                <a:solidFill>
                  <a:schemeClr val="tx1"/>
                </a:solidFill>
              </a:rPr>
              <a:t>eHealth</a:t>
            </a:r>
            <a:r>
              <a:rPr lang="en-CA" dirty="0" smtClean="0">
                <a:solidFill>
                  <a:schemeClr val="tx1"/>
                </a:solidFill>
              </a:rPr>
              <a:t>)</a:t>
            </a:r>
            <a:endParaRPr lang="en-CA" u="sng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967" y="891970"/>
            <a:ext cx="4051711" cy="3155775"/>
            <a:chOff x="57967" y="891970"/>
            <a:chExt cx="4051711" cy="3155775"/>
          </a:xfrm>
        </p:grpSpPr>
        <p:cxnSp>
          <p:nvCxnSpPr>
            <p:cNvPr id="24" name="Straight Arrow Connector 23"/>
            <p:cNvCxnSpPr>
              <a:endCxn id="21" idx="3"/>
            </p:cNvCxnSpPr>
            <p:nvPr/>
          </p:nvCxnSpPr>
          <p:spPr>
            <a:xfrm>
              <a:off x="982819" y="2026547"/>
              <a:ext cx="2827181" cy="1169769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2" idx="0"/>
            </p:cNvCxnSpPr>
            <p:nvPr/>
          </p:nvCxnSpPr>
          <p:spPr>
            <a:xfrm>
              <a:off x="609600" y="2165054"/>
              <a:ext cx="3388338" cy="1882691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1" idx="0"/>
            </p:cNvCxnSpPr>
            <p:nvPr/>
          </p:nvCxnSpPr>
          <p:spPr>
            <a:xfrm flipH="1" flipV="1">
              <a:off x="982819" y="1934248"/>
              <a:ext cx="2938919" cy="1150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685800" y="2165054"/>
              <a:ext cx="3423878" cy="1805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 rot="1248970">
              <a:off x="2092722" y="2219144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1684198">
              <a:off x="2245122" y="2891050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7967" y="891970"/>
              <a:ext cx="1335241" cy="103793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Supported by</a:t>
              </a:r>
            </a:p>
            <a:p>
              <a:pPr algn="ctr"/>
              <a:r>
                <a:rPr lang="en-US" dirty="0" err="1" smtClean="0"/>
                <a:t>WelTel</a:t>
              </a:r>
              <a:r>
                <a:rPr lang="en-US" dirty="0" smtClean="0"/>
                <a:t> Platform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86200" y="5454674"/>
            <a:ext cx="945463" cy="1372000"/>
            <a:chOff x="3886200" y="5454674"/>
            <a:chExt cx="945463" cy="1372000"/>
          </a:xfrm>
        </p:grpSpPr>
        <p:grpSp>
          <p:nvGrpSpPr>
            <p:cNvPr id="44" name="Group 43"/>
            <p:cNvGrpSpPr/>
            <p:nvPr/>
          </p:nvGrpSpPr>
          <p:grpSpPr>
            <a:xfrm>
              <a:off x="3886200" y="6039358"/>
              <a:ext cx="751754" cy="582168"/>
              <a:chOff x="3972646" y="3276600"/>
              <a:chExt cx="751754" cy="582168"/>
            </a:xfrm>
          </p:grpSpPr>
          <p:pic>
            <p:nvPicPr>
              <p:cNvPr id="45" name="Picture 2" descr="http://www.bubblews.com/assets/images/news/1210715755_137595463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2647" y="3276600"/>
                <a:ext cx="751753" cy="563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972646" y="3635291"/>
                <a:ext cx="223477" cy="223477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4114800" y="6572758"/>
              <a:ext cx="7168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12</a:t>
              </a:r>
              <a:endParaRPr lang="en-US" sz="1050" dirty="0"/>
            </a:p>
          </p:txBody>
        </p:sp>
        <p:sp>
          <p:nvSpPr>
            <p:cNvPr id="51" name="Down Arrow 50"/>
            <p:cNvSpPr/>
            <p:nvPr/>
          </p:nvSpPr>
          <p:spPr>
            <a:xfrm>
              <a:off x="4047067" y="5786050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063387" y="5454674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18</a:t>
            </a:fld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622061" y="1738460"/>
            <a:ext cx="751754" cy="582168"/>
            <a:chOff x="3972646" y="3276600"/>
            <a:chExt cx="751754" cy="582168"/>
          </a:xfrm>
        </p:grpSpPr>
        <p:pic>
          <p:nvPicPr>
            <p:cNvPr id="64" name="Picture 2" descr="http://www.bubblews.com/assets/images/news/1210715755_13759546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647" y="3276600"/>
              <a:ext cx="751753" cy="56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972646" y="3635291"/>
              <a:ext cx="223477" cy="223477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3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8"/>
    </mc:Choice>
    <mc:Fallback>
      <p:transition spd="slow" advTm="7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41" y="274638"/>
            <a:ext cx="8951216" cy="1143000"/>
          </a:xfrm>
        </p:spPr>
        <p:txBody>
          <a:bodyPr>
            <a:noAutofit/>
          </a:bodyPr>
          <a:lstStyle/>
          <a:p>
            <a:r>
              <a:rPr lang="en-CA" dirty="0" err="1" smtClean="0"/>
              <a:t>eHealth</a:t>
            </a:r>
            <a:r>
              <a:rPr lang="en-CA" dirty="0" smtClean="0"/>
              <a:t> Supporting Pharmacy Practice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‘Cell phones are everywhere’</a:t>
            </a:r>
          </a:p>
          <a:p>
            <a:pPr lvl="1"/>
            <a:r>
              <a:rPr lang="en-CA" b="1" dirty="0" smtClean="0"/>
              <a:t>2014</a:t>
            </a:r>
            <a:r>
              <a:rPr lang="en-CA" dirty="0" smtClean="0"/>
              <a:t>: 28.3 M Canadian mobile phone users</a:t>
            </a:r>
          </a:p>
          <a:p>
            <a:r>
              <a:rPr lang="en-CA" dirty="0" smtClean="0"/>
              <a:t>‘Canadians love to text’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9" y="3449196"/>
            <a:ext cx="6013743" cy="3408804"/>
          </a:xfrm>
          <a:prstGeom prst="rect">
            <a:avLst/>
          </a:prstGeom>
        </p:spPr>
      </p:pic>
      <p:sp>
        <p:nvSpPr>
          <p:cNvPr id="12" name="Left Arrow Callout 11"/>
          <p:cNvSpPr/>
          <p:nvPr/>
        </p:nvSpPr>
        <p:spPr>
          <a:xfrm>
            <a:off x="6695101" y="3492308"/>
            <a:ext cx="2256115" cy="119433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4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96.5B texts</a:t>
            </a:r>
          </a:p>
          <a:p>
            <a:pPr algn="ctr"/>
            <a:r>
              <a:rPr lang="en-US" dirty="0" smtClean="0"/>
              <a:t>or</a:t>
            </a:r>
          </a:p>
          <a:p>
            <a:pPr algn="ctr"/>
            <a:r>
              <a:rPr lang="en-US" dirty="0" smtClean="0"/>
              <a:t>~250 M texts/day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19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5"/>
    </mc:Choice>
    <mc:Fallback xmlns="">
      <p:transition spd="slow" advTm="14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cs typeface="Arial" panose="020B0604020202020204" pitchFamily="34" charset="0"/>
              </a:rPr>
              <a:t>Webinar Outline</a:t>
            </a:r>
            <a:endParaRPr lang="en-CA" dirty="0"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CA" sz="2500" dirty="0" smtClean="0">
                <a:cs typeface="Arial" panose="020B0604020202020204" pitchFamily="34" charset="0"/>
              </a:rPr>
              <a:t>Why asthma and adherence?</a:t>
            </a:r>
          </a:p>
          <a:p>
            <a:pPr marL="571500" indent="-571500">
              <a:buFont typeface="+mj-lt"/>
              <a:buAutoNum type="romanUcPeriod"/>
            </a:pPr>
            <a:endParaRPr lang="en-CA" sz="25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CA" sz="2500" dirty="0" smtClean="0">
                <a:cs typeface="Arial" panose="020B0604020202020204" pitchFamily="34" charset="0"/>
              </a:rPr>
              <a:t>Why community pharmacists?</a:t>
            </a:r>
          </a:p>
          <a:p>
            <a:pPr marL="571500" indent="-571500">
              <a:buFont typeface="+mj-lt"/>
              <a:buAutoNum type="romanUcPeriod"/>
            </a:pPr>
            <a:endParaRPr lang="en-CA" sz="2500" dirty="0" smtClean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CA" sz="2500" dirty="0" smtClean="0">
                <a:cs typeface="Arial" panose="020B0604020202020204" pitchFamily="34" charset="0"/>
              </a:rPr>
              <a:t>What is </a:t>
            </a:r>
            <a:r>
              <a:rPr lang="en-CA" sz="2500" dirty="0" err="1" smtClean="0">
                <a:cs typeface="Arial" panose="020B0604020202020204" pitchFamily="34" charset="0"/>
              </a:rPr>
              <a:t>EmPhAsIS</a:t>
            </a:r>
            <a:r>
              <a:rPr lang="en-CA" sz="2500" dirty="0" smtClean="0">
                <a:cs typeface="Arial" panose="020B0604020202020204" pitchFamily="34" charset="0"/>
              </a:rPr>
              <a:t>?</a:t>
            </a:r>
          </a:p>
          <a:p>
            <a:pPr marL="571500" indent="-571500">
              <a:buFont typeface="+mj-lt"/>
              <a:buAutoNum type="romanUcPeriod"/>
            </a:pPr>
            <a:endParaRPr lang="en-CA" sz="25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CA" sz="2500" dirty="0" smtClean="0">
                <a:cs typeface="Arial" panose="020B0604020202020204" pitchFamily="34" charset="0"/>
              </a:rPr>
              <a:t>Step-by-step guide to being an </a:t>
            </a:r>
            <a:r>
              <a:rPr lang="en-CA" sz="2500" dirty="0" err="1" smtClean="0">
                <a:cs typeface="Arial" panose="020B0604020202020204" pitchFamily="34" charset="0"/>
              </a:rPr>
              <a:t>EmPhAsIS</a:t>
            </a:r>
            <a:r>
              <a:rPr lang="en-CA" sz="2500" dirty="0" smtClean="0">
                <a:cs typeface="Arial" panose="020B0604020202020204" pitchFamily="34" charset="0"/>
              </a:rPr>
              <a:t> site</a:t>
            </a:r>
          </a:p>
          <a:p>
            <a:pPr marL="0" indent="0">
              <a:buNone/>
            </a:pPr>
            <a:r>
              <a:rPr lang="en-CA" sz="2500" dirty="0">
                <a:cs typeface="Arial" panose="020B0604020202020204" pitchFamily="34" charset="0"/>
              </a:rPr>
              <a:t>	</a:t>
            </a:r>
            <a:r>
              <a:rPr lang="en-CA" sz="2500" dirty="0" smtClean="0">
                <a:cs typeface="Arial" panose="020B0604020202020204" pitchFamily="34" charset="0"/>
              </a:rPr>
              <a:t>	</a:t>
            </a:r>
            <a:r>
              <a:rPr lang="en-CA" sz="2500" b="1" dirty="0" smtClean="0">
                <a:cs typeface="Arial" panose="020B0604020202020204" pitchFamily="34" charset="0"/>
              </a:rPr>
              <a:t>Baseline</a:t>
            </a:r>
            <a:r>
              <a:rPr lang="en-CA" sz="2500" dirty="0" smtClean="0">
                <a:cs typeface="Arial" panose="020B0604020202020204" pitchFamily="34" charset="0"/>
              </a:rPr>
              <a:t> procedures</a:t>
            </a:r>
          </a:p>
          <a:p>
            <a:pPr marL="0" indent="0">
              <a:buNone/>
            </a:pPr>
            <a:r>
              <a:rPr lang="en-CA" sz="2500" dirty="0">
                <a:cs typeface="Arial" panose="020B0604020202020204" pitchFamily="34" charset="0"/>
              </a:rPr>
              <a:t>	</a:t>
            </a:r>
            <a:r>
              <a:rPr lang="en-CA" sz="2500" dirty="0" smtClean="0">
                <a:cs typeface="Arial" panose="020B0604020202020204" pitchFamily="34" charset="0"/>
              </a:rPr>
              <a:t>	</a:t>
            </a:r>
            <a:r>
              <a:rPr lang="en-CA" sz="2500" b="1" dirty="0">
                <a:cs typeface="Arial" panose="020B0604020202020204" pitchFamily="34" charset="0"/>
              </a:rPr>
              <a:t>Follow-up </a:t>
            </a:r>
            <a:r>
              <a:rPr lang="en-CA" sz="2500" dirty="0" smtClean="0">
                <a:cs typeface="Arial" panose="020B0604020202020204" pitchFamily="34" charset="0"/>
              </a:rPr>
              <a:t>procedures (for Intervention Group)</a:t>
            </a:r>
          </a:p>
          <a:p>
            <a:pPr marL="0" indent="0">
              <a:buNone/>
            </a:pPr>
            <a:r>
              <a:rPr lang="en-CA" sz="2500" dirty="0">
                <a:cs typeface="Arial" panose="020B0604020202020204" pitchFamily="34" charset="0"/>
              </a:rPr>
              <a:t>	</a:t>
            </a:r>
            <a:r>
              <a:rPr lang="en-CA" sz="2500" dirty="0" smtClean="0">
                <a:cs typeface="Arial" panose="020B0604020202020204" pitchFamily="34" charset="0"/>
              </a:rPr>
              <a:t>	</a:t>
            </a:r>
            <a:r>
              <a:rPr lang="en-CA" sz="2500" b="1" dirty="0" smtClean="0">
                <a:cs typeface="Arial" panose="020B0604020202020204" pitchFamily="34" charset="0"/>
              </a:rPr>
              <a:t>Study-end </a:t>
            </a:r>
            <a:r>
              <a:rPr lang="en-CA" sz="2500" dirty="0">
                <a:cs typeface="Arial" panose="020B0604020202020204" pitchFamily="34" charset="0"/>
              </a:rPr>
              <a:t>procedures</a:t>
            </a:r>
          </a:p>
          <a:p>
            <a:pPr marL="0" indent="0">
              <a:buNone/>
            </a:pPr>
            <a:endParaRPr lang="en-CA" sz="2500" dirty="0" smtClean="0"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CA" sz="2500" dirty="0" smtClean="0">
                <a:cs typeface="Arial" panose="020B0604020202020204" pitchFamily="34" charset="0"/>
              </a:rPr>
              <a:t>  </a:t>
            </a:r>
          </a:p>
          <a:p>
            <a:pPr lvl="2"/>
            <a:endParaRPr lang="en-CA" sz="2500" dirty="0">
              <a:cs typeface="Arial" panose="020B0604020202020204" pitchFamily="34" charset="0"/>
            </a:endParaRPr>
          </a:p>
          <a:p>
            <a:pPr marL="400050" lvl="1" indent="0">
              <a:buNone/>
            </a:pPr>
            <a:r>
              <a:rPr lang="en-CA" sz="2500" dirty="0">
                <a:cs typeface="Arial" panose="020B0604020202020204" pitchFamily="34" charset="0"/>
              </a:rPr>
              <a:t>	</a:t>
            </a:r>
          </a:p>
          <a:p>
            <a:pPr marL="571500" indent="-571500">
              <a:buFont typeface="+mj-lt"/>
              <a:buAutoNum type="romanUcPeriod"/>
            </a:pPr>
            <a:endParaRPr lang="en-CA" sz="2500" dirty="0" smtClean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5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7"/>
    </mc:Choice>
    <mc:Fallback xmlns="">
      <p:transition spd="slow" advTm="15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41" y="274638"/>
            <a:ext cx="8951216" cy="1143000"/>
          </a:xfrm>
        </p:spPr>
        <p:txBody>
          <a:bodyPr>
            <a:noAutofit/>
          </a:bodyPr>
          <a:lstStyle/>
          <a:p>
            <a:r>
              <a:rPr lang="en-CA" dirty="0" err="1" smtClean="0"/>
              <a:t>eHealth</a:t>
            </a:r>
            <a:r>
              <a:rPr lang="en-CA" dirty="0" smtClean="0"/>
              <a:t> Supporting Pharmacy Practice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‘Cell phones are everywhere’</a:t>
            </a:r>
          </a:p>
          <a:p>
            <a:pPr lvl="1"/>
            <a:r>
              <a:rPr lang="en-CA" b="1" dirty="0" smtClean="0"/>
              <a:t>2014</a:t>
            </a:r>
            <a:r>
              <a:rPr lang="en-CA" dirty="0" smtClean="0"/>
              <a:t>: 28.3 M Canadian mobile phone users</a:t>
            </a:r>
          </a:p>
          <a:p>
            <a:r>
              <a:rPr lang="en-CA" dirty="0" smtClean="0"/>
              <a:t>‘Canadians love to text’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9" y="3449196"/>
            <a:ext cx="6013743" cy="3408804"/>
          </a:xfrm>
          <a:prstGeom prst="rect">
            <a:avLst/>
          </a:prstGeom>
        </p:spPr>
      </p:pic>
      <p:sp>
        <p:nvSpPr>
          <p:cNvPr id="12" name="Left Arrow Callout 11"/>
          <p:cNvSpPr/>
          <p:nvPr/>
        </p:nvSpPr>
        <p:spPr>
          <a:xfrm>
            <a:off x="6695101" y="3492308"/>
            <a:ext cx="2256115" cy="119433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4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96.5B texts</a:t>
            </a:r>
          </a:p>
          <a:p>
            <a:pPr algn="ctr"/>
            <a:r>
              <a:rPr lang="en-US" dirty="0" smtClean="0"/>
              <a:t>or</a:t>
            </a:r>
          </a:p>
          <a:p>
            <a:pPr algn="ctr"/>
            <a:r>
              <a:rPr lang="en-US" dirty="0" smtClean="0"/>
              <a:t>~250 M texts/day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46"/>
    </mc:Choice>
    <mc:Fallback xmlns="">
      <p:transition spd="slow" advTm="17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2" y="737174"/>
            <a:ext cx="8781288" cy="612082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</a:t>
            </a:r>
            <a:r>
              <a:rPr lang="en-CA" dirty="0"/>
              <a:t>S</a:t>
            </a:r>
            <a:r>
              <a:rPr lang="en-CA" dirty="0" smtClean="0"/>
              <a:t>tudy</a:t>
            </a:r>
            <a:endParaRPr lang="en-CA" dirty="0"/>
          </a:p>
        </p:txBody>
      </p:sp>
      <p:sp>
        <p:nvSpPr>
          <p:cNvPr id="75" name="TextBox 74"/>
          <p:cNvSpPr txBox="1"/>
          <p:nvPr/>
        </p:nvSpPr>
        <p:spPr>
          <a:xfrm>
            <a:off x="6486607" y="1175191"/>
            <a:ext cx="26876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ctr">
              <a:buFont typeface="Arial"/>
              <a:buChar char="•"/>
            </a:pPr>
            <a:r>
              <a:rPr lang="en-US" sz="2000" dirty="0" smtClean="0"/>
              <a:t>Partner with </a:t>
            </a:r>
            <a:r>
              <a:rPr lang="en-US" sz="2000" b="1" dirty="0"/>
              <a:t>community  pharmacies </a:t>
            </a:r>
            <a:r>
              <a:rPr lang="en-US" sz="2000" dirty="0"/>
              <a:t>across BC</a:t>
            </a:r>
          </a:p>
          <a:p>
            <a:pPr marL="180975" indent="-180975" algn="ctr">
              <a:buFont typeface="Arial"/>
              <a:buChar char="•"/>
            </a:pPr>
            <a:endParaRPr lang="en-US" sz="2000" dirty="0" smtClean="0"/>
          </a:p>
          <a:p>
            <a:pPr marL="180975" indent="-180975" algn="ctr">
              <a:buFont typeface="Arial"/>
              <a:buChar char="•"/>
            </a:pPr>
            <a:r>
              <a:rPr lang="en-US" sz="2000" dirty="0" smtClean="0"/>
              <a:t>Conduct a pragmatic (‘real-world’) </a:t>
            </a:r>
            <a:r>
              <a:rPr lang="en-US" sz="2000" b="1" dirty="0" smtClean="0"/>
              <a:t>cluster</a:t>
            </a:r>
            <a:r>
              <a:rPr lang="en-US" sz="2000" dirty="0" smtClean="0"/>
              <a:t> </a:t>
            </a:r>
            <a:r>
              <a:rPr lang="en-US" sz="2000" b="1" dirty="0" smtClean="0"/>
              <a:t>randomized controlled trial (RCT)</a:t>
            </a:r>
          </a:p>
          <a:p>
            <a:pPr algn="ctr"/>
            <a:endParaRPr lang="en-US" sz="20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61394" y="2018896"/>
            <a:ext cx="791611" cy="467976"/>
            <a:chOff x="6940228" y="2207529"/>
            <a:chExt cx="791611" cy="467976"/>
          </a:xfrm>
        </p:grpSpPr>
        <p:sp>
          <p:nvSpPr>
            <p:cNvPr id="3" name="Rectangle 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2594" y="2927196"/>
            <a:ext cx="791611" cy="467976"/>
            <a:chOff x="6971668" y="2828587"/>
            <a:chExt cx="791611" cy="467976"/>
          </a:xfrm>
        </p:grpSpPr>
        <p:sp>
          <p:nvSpPr>
            <p:cNvPr id="60" name="Rectangle 59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861124" y="2064251"/>
            <a:ext cx="137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intervention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862324" y="2912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  <a:r>
              <a:rPr lang="en-US" b="1" dirty="0" smtClean="0"/>
              <a:t>sual care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05405" y="2353302"/>
            <a:ext cx="7681395" cy="4423676"/>
            <a:chOff x="1005405" y="2353302"/>
            <a:chExt cx="7681395" cy="4423676"/>
          </a:xfrm>
        </p:grpSpPr>
        <p:grpSp>
          <p:nvGrpSpPr>
            <p:cNvPr id="11" name="Group 10"/>
            <p:cNvGrpSpPr/>
            <p:nvPr/>
          </p:nvGrpSpPr>
          <p:grpSpPr>
            <a:xfrm>
              <a:off x="1005405" y="2353302"/>
              <a:ext cx="7681395" cy="4222216"/>
              <a:chOff x="1005405" y="2353302"/>
              <a:chExt cx="7681395" cy="4222216"/>
            </a:xfrm>
          </p:grpSpPr>
          <p:cxnSp>
            <p:nvCxnSpPr>
              <p:cNvPr id="71" name="Curved Connector 70"/>
              <p:cNvCxnSpPr/>
              <p:nvPr/>
            </p:nvCxnSpPr>
            <p:spPr>
              <a:xfrm rot="5400000" flipH="1" flipV="1">
                <a:off x="4309913" y="3976837"/>
                <a:ext cx="2924474" cy="49530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urved Connector 82"/>
              <p:cNvCxnSpPr/>
              <p:nvPr/>
            </p:nvCxnSpPr>
            <p:spPr>
              <a:xfrm rot="5400000" flipH="1" flipV="1">
                <a:off x="5495725" y="4962725"/>
                <a:ext cx="933850" cy="49530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urved Connector 83"/>
              <p:cNvCxnSpPr/>
              <p:nvPr/>
            </p:nvCxnSpPr>
            <p:spPr>
              <a:xfrm>
                <a:off x="6605783" y="6079757"/>
                <a:ext cx="1776217" cy="47993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/>
              <p:cNvCxnSpPr/>
              <p:nvPr/>
            </p:nvCxnSpPr>
            <p:spPr>
              <a:xfrm rot="10800000">
                <a:off x="2705100" y="3448050"/>
                <a:ext cx="2705100" cy="234315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urved Connector 97"/>
              <p:cNvCxnSpPr/>
              <p:nvPr/>
            </p:nvCxnSpPr>
            <p:spPr>
              <a:xfrm rot="10800000">
                <a:off x="1828800" y="4114801"/>
                <a:ext cx="3429000" cy="1993503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urved Connector 100"/>
              <p:cNvCxnSpPr/>
              <p:nvPr/>
            </p:nvCxnSpPr>
            <p:spPr>
              <a:xfrm rot="10800000">
                <a:off x="4724400" y="5638800"/>
                <a:ext cx="539750" cy="30480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urved Connector 102"/>
              <p:cNvCxnSpPr/>
              <p:nvPr/>
            </p:nvCxnSpPr>
            <p:spPr>
              <a:xfrm rot="10800000" flipV="1">
                <a:off x="4822918" y="6230144"/>
                <a:ext cx="434882" cy="345374"/>
              </a:xfrm>
              <a:prstGeom prst="curvedConnector2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urved Connector 105"/>
              <p:cNvCxnSpPr/>
              <p:nvPr/>
            </p:nvCxnSpPr>
            <p:spPr>
              <a:xfrm rot="16200000" flipV="1">
                <a:off x="3738413" y="3900637"/>
                <a:ext cx="2714924" cy="85725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/>
              <p:cNvGrpSpPr/>
              <p:nvPr/>
            </p:nvGrpSpPr>
            <p:grpSpPr>
              <a:xfrm>
                <a:off x="1005405" y="3880813"/>
                <a:ext cx="791611" cy="467976"/>
                <a:chOff x="6940228" y="2207529"/>
                <a:chExt cx="791611" cy="467976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6940228" y="2207529"/>
                  <a:ext cx="791611" cy="467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+</a:t>
                  </a:r>
                </a:p>
              </p:txBody>
            </p:sp>
            <p:pic>
              <p:nvPicPr>
                <p:cNvPr id="69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5349" y="2252884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7425254" y="2313356"/>
                  <a:ext cx="228600" cy="273182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oup 76"/>
              <p:cNvGrpSpPr/>
              <p:nvPr/>
            </p:nvGrpSpPr>
            <p:grpSpPr>
              <a:xfrm>
                <a:off x="2588627" y="2803566"/>
                <a:ext cx="791611" cy="467976"/>
                <a:chOff x="6971668" y="2828587"/>
                <a:chExt cx="791611" cy="467976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6971668" y="2828587"/>
                  <a:ext cx="791611" cy="46797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0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741" y="2883919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2" name="Group 81"/>
              <p:cNvGrpSpPr/>
              <p:nvPr/>
            </p:nvGrpSpPr>
            <p:grpSpPr>
              <a:xfrm>
                <a:off x="2588627" y="3362343"/>
                <a:ext cx="791611" cy="467976"/>
                <a:chOff x="6940228" y="2207529"/>
                <a:chExt cx="791611" cy="467976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6940228" y="2207529"/>
                  <a:ext cx="791611" cy="467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+</a:t>
                  </a:r>
                </a:p>
              </p:txBody>
            </p:sp>
            <p:pic>
              <p:nvPicPr>
                <p:cNvPr id="112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5349" y="2252884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7425254" y="2313356"/>
                  <a:ext cx="228600" cy="27318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/>
              <p:cNvGrpSpPr/>
              <p:nvPr/>
            </p:nvGrpSpPr>
            <p:grpSpPr>
              <a:xfrm>
                <a:off x="1949416" y="4511099"/>
                <a:ext cx="791611" cy="467976"/>
                <a:chOff x="6971668" y="2828587"/>
                <a:chExt cx="791611" cy="467976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6971668" y="2828587"/>
                  <a:ext cx="791611" cy="46797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16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741" y="2883919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4316656" y="2353302"/>
                <a:ext cx="791611" cy="467976"/>
                <a:chOff x="6971668" y="2828587"/>
                <a:chExt cx="791611" cy="467976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6971668" y="2828587"/>
                  <a:ext cx="791611" cy="46797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20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741" y="2883919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21" name="Group 120"/>
              <p:cNvGrpSpPr/>
              <p:nvPr/>
            </p:nvGrpSpPr>
            <p:grpSpPr>
              <a:xfrm>
                <a:off x="4316656" y="2912079"/>
                <a:ext cx="791611" cy="467976"/>
                <a:chOff x="6940228" y="2207529"/>
                <a:chExt cx="791611" cy="467976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6940228" y="2207529"/>
                  <a:ext cx="791611" cy="467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+</a:t>
                  </a:r>
                </a:p>
              </p:txBody>
            </p:sp>
            <p:pic>
              <p:nvPicPr>
                <p:cNvPr id="123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5349" y="2252884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7425254" y="2313356"/>
                  <a:ext cx="228600" cy="273182"/>
                </a:xfrm>
                <a:prstGeom prst="rect">
                  <a:avLst/>
                </a:prstGeom>
              </p:spPr>
            </p:pic>
          </p:grpSp>
          <p:grpSp>
            <p:nvGrpSpPr>
              <p:cNvPr id="125" name="Group 124"/>
              <p:cNvGrpSpPr/>
              <p:nvPr/>
            </p:nvGrpSpPr>
            <p:grpSpPr>
              <a:xfrm>
                <a:off x="4427111" y="4098455"/>
                <a:ext cx="791611" cy="467976"/>
                <a:chOff x="6971668" y="2828587"/>
                <a:chExt cx="791611" cy="467976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6971668" y="2828587"/>
                  <a:ext cx="791611" cy="46797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27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741" y="2883919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28" name="Group 127"/>
              <p:cNvGrpSpPr/>
              <p:nvPr/>
            </p:nvGrpSpPr>
            <p:grpSpPr>
              <a:xfrm>
                <a:off x="4427111" y="4657232"/>
                <a:ext cx="791611" cy="467976"/>
                <a:chOff x="6940228" y="2207529"/>
                <a:chExt cx="791611" cy="467976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6940228" y="2207529"/>
                  <a:ext cx="791611" cy="467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+</a:t>
                  </a:r>
                </a:p>
              </p:txBody>
            </p:sp>
            <p:pic>
              <p:nvPicPr>
                <p:cNvPr id="130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5349" y="2252884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1" name="Picture 13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7425254" y="2313356"/>
                  <a:ext cx="228600" cy="273182"/>
                </a:xfrm>
                <a:prstGeom prst="rect">
                  <a:avLst/>
                </a:prstGeom>
              </p:spPr>
            </p:pic>
          </p:grpSp>
          <p:grpSp>
            <p:nvGrpSpPr>
              <p:cNvPr id="132" name="Group 131"/>
              <p:cNvGrpSpPr/>
              <p:nvPr/>
            </p:nvGrpSpPr>
            <p:grpSpPr>
              <a:xfrm>
                <a:off x="7895189" y="5384184"/>
                <a:ext cx="791611" cy="467976"/>
                <a:chOff x="6971668" y="2737146"/>
                <a:chExt cx="791611" cy="467976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6971668" y="2737146"/>
                  <a:ext cx="791611" cy="46797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34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741" y="2766352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7895189" y="5903772"/>
                <a:ext cx="791611" cy="467976"/>
                <a:chOff x="6940228" y="2076899"/>
                <a:chExt cx="791611" cy="467976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6940228" y="2076899"/>
                  <a:ext cx="791611" cy="467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+</a:t>
                  </a:r>
                </a:p>
              </p:txBody>
            </p:sp>
            <p:pic>
              <p:nvPicPr>
                <p:cNvPr id="137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5349" y="2148380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7425254" y="2208852"/>
                  <a:ext cx="228600" cy="273182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/>
              <p:cNvGrpSpPr/>
              <p:nvPr/>
            </p:nvGrpSpPr>
            <p:grpSpPr>
              <a:xfrm>
                <a:off x="5715000" y="2514552"/>
                <a:ext cx="791611" cy="467976"/>
                <a:chOff x="6971668" y="2828587"/>
                <a:chExt cx="791611" cy="467976"/>
              </a:xfrm>
            </p:grpSpPr>
            <p:sp>
              <p:nvSpPr>
                <p:cNvPr id="140" name="Rectangle 139"/>
                <p:cNvSpPr/>
                <p:nvPr/>
              </p:nvSpPr>
              <p:spPr>
                <a:xfrm>
                  <a:off x="6971668" y="2828587"/>
                  <a:ext cx="791611" cy="46797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41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741" y="2883919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42" name="Group 141"/>
              <p:cNvGrpSpPr/>
              <p:nvPr/>
            </p:nvGrpSpPr>
            <p:grpSpPr>
              <a:xfrm>
                <a:off x="5715000" y="3073329"/>
                <a:ext cx="791611" cy="467976"/>
                <a:chOff x="6940228" y="2207529"/>
                <a:chExt cx="791611" cy="467976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6940228" y="2207529"/>
                  <a:ext cx="791611" cy="467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+</a:t>
                  </a:r>
                </a:p>
              </p:txBody>
            </p:sp>
            <p:pic>
              <p:nvPicPr>
                <p:cNvPr id="144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5349" y="2252884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5" name="Picture 144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7425254" y="2313356"/>
                  <a:ext cx="228600" cy="273182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Group 145"/>
              <p:cNvGrpSpPr/>
              <p:nvPr/>
            </p:nvGrpSpPr>
            <p:grpSpPr>
              <a:xfrm>
                <a:off x="5982851" y="4234611"/>
                <a:ext cx="791611" cy="467976"/>
                <a:chOff x="6971668" y="2828587"/>
                <a:chExt cx="791611" cy="467976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6971668" y="2828587"/>
                  <a:ext cx="791611" cy="467976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48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741" y="2883919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49" name="Group 148"/>
              <p:cNvGrpSpPr/>
              <p:nvPr/>
            </p:nvGrpSpPr>
            <p:grpSpPr>
              <a:xfrm>
                <a:off x="5982851" y="4793388"/>
                <a:ext cx="791611" cy="467976"/>
                <a:chOff x="6940228" y="2207529"/>
                <a:chExt cx="791611" cy="467976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6940228" y="2207529"/>
                  <a:ext cx="791611" cy="467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+</a:t>
                  </a:r>
                </a:p>
              </p:txBody>
            </p:sp>
            <p:pic>
              <p:nvPicPr>
                <p:cNvPr id="151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5349" y="2252884"/>
                  <a:ext cx="309033" cy="3397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2" name="Picture 15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7425254" y="2313356"/>
                  <a:ext cx="228600" cy="273182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Rounded Rectangle 1"/>
            <p:cNvSpPr/>
            <p:nvPr/>
          </p:nvSpPr>
          <p:spPr>
            <a:xfrm>
              <a:off x="5145216" y="5586748"/>
              <a:ext cx="1460567" cy="119023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Supported by</a:t>
              </a:r>
            </a:p>
            <a:p>
              <a:pPr algn="ctr"/>
              <a:r>
                <a:rPr lang="en-US" dirty="0" err="1" smtClean="0"/>
                <a:t>WelTel</a:t>
              </a:r>
              <a:r>
                <a:rPr lang="en-US" dirty="0" smtClean="0"/>
                <a:t> Platform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"/>
    </mc:Choice>
    <mc:Fallback xmlns="">
      <p:transition spd="slow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Groups in a </a:t>
            </a:r>
            <a:r>
              <a:rPr lang="en-US" b="1" dirty="0" smtClean="0"/>
              <a:t>Cluster</a:t>
            </a:r>
            <a:r>
              <a:rPr lang="en-US" dirty="0" smtClean="0"/>
              <a:t> RCT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study, pharmacies are randomized to study groups (and not patients)</a:t>
            </a:r>
          </a:p>
          <a:p>
            <a:pPr lvl="1"/>
            <a:r>
              <a:rPr lang="en-US" dirty="0" smtClean="0"/>
              <a:t>Efficient</a:t>
            </a:r>
          </a:p>
          <a:p>
            <a:pPr lvl="1"/>
            <a:r>
              <a:rPr lang="en-US" dirty="0" smtClean="0"/>
              <a:t>Reduces contamination </a:t>
            </a:r>
          </a:p>
          <a:p>
            <a:endParaRPr lang="en-US" dirty="0" smtClean="0"/>
          </a:p>
          <a:p>
            <a:r>
              <a:rPr lang="en-US" dirty="0" smtClean="0"/>
              <a:t>A randomization list was generated prior and study group assignments for consecutive site pharmacies are drawn from this list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22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1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4"/>
    </mc:Choice>
    <mc:Fallback xmlns="">
      <p:transition spd="slow" advTm="23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‘</a:t>
            </a:r>
            <a:r>
              <a:rPr lang="en-CA" b="1" dirty="0" err="1" smtClean="0"/>
              <a:t>P</a:t>
            </a:r>
            <a:r>
              <a:rPr lang="en-CA" dirty="0" err="1" smtClean="0"/>
              <a:t>’eople</a:t>
            </a:r>
            <a:r>
              <a:rPr lang="en-CA" dirty="0" smtClean="0"/>
              <a:t> Make </a:t>
            </a:r>
            <a:r>
              <a:rPr lang="en-CA" dirty="0" err="1" smtClean="0"/>
              <a:t>EmPhAsIS</a:t>
            </a:r>
            <a:r>
              <a:rPr lang="en-CA" dirty="0" smtClean="0"/>
              <a:t> Possible 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2414016" y="1280478"/>
            <a:ext cx="4325112" cy="57372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Pharmacies across BC</a:t>
            </a:r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>
            <a:off x="4576572" y="1854200"/>
            <a:ext cx="0" cy="8524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816352" y="2477338"/>
            <a:ext cx="35448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16352" y="2477338"/>
            <a:ext cx="0" cy="363030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19072" y="2867800"/>
            <a:ext cx="2139696" cy="1179258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smtClean="0">
                <a:solidFill>
                  <a:srgbClr val="FF0000"/>
                </a:solidFill>
              </a:rPr>
              <a:t>40</a:t>
            </a:r>
            <a:r>
              <a:rPr lang="en-CA" sz="2800" dirty="0" smtClean="0">
                <a:solidFill>
                  <a:srgbClr val="FF0000"/>
                </a:solidFill>
              </a:rPr>
              <a:t> </a:t>
            </a:r>
            <a:r>
              <a:rPr lang="en-CA" sz="2800" dirty="0" smtClean="0">
                <a:solidFill>
                  <a:schemeClr val="tx1"/>
                </a:solidFill>
              </a:rPr>
              <a:t>              Intervention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00472" y="2867800"/>
            <a:ext cx="2139696" cy="1179258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smtClean="0">
                <a:solidFill>
                  <a:srgbClr val="FF0000"/>
                </a:solidFill>
              </a:rPr>
              <a:t>40</a:t>
            </a:r>
            <a:r>
              <a:rPr lang="en-CA" sz="2800" dirty="0" smtClean="0">
                <a:solidFill>
                  <a:schemeClr val="tx1"/>
                </a:solidFill>
              </a:rPr>
              <a:t>                   Usual Care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825496" y="4033163"/>
            <a:ext cx="0" cy="374904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43472" y="4033163"/>
            <a:ext cx="0" cy="374904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61176" y="2477338"/>
            <a:ext cx="0" cy="363030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537227" y="4432090"/>
            <a:ext cx="2560638" cy="1367577"/>
          </a:xfrm>
          <a:prstGeom prst="rect">
            <a:avLst/>
          </a:prstGeom>
          <a:solidFill>
            <a:srgbClr val="FFFF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 smtClean="0">
              <a:solidFill>
                <a:schemeClr val="tx1"/>
              </a:solidFill>
            </a:endParaRPr>
          </a:p>
          <a:p>
            <a:pPr algn="ctr"/>
            <a:endParaRPr lang="en-CA" sz="2800" b="1" dirty="0" smtClean="0">
              <a:solidFill>
                <a:srgbClr val="FF0000"/>
              </a:solidFill>
            </a:endParaRPr>
          </a:p>
          <a:p>
            <a:pPr algn="ctr"/>
            <a:r>
              <a:rPr lang="en-CA" sz="2800" b="1" dirty="0" smtClean="0">
                <a:solidFill>
                  <a:srgbClr val="FF0000"/>
                </a:solidFill>
              </a:rPr>
              <a:t>8</a:t>
            </a:r>
            <a:r>
              <a:rPr lang="en-CA" sz="2800" b="1" dirty="0" smtClean="0">
                <a:solidFill>
                  <a:schemeClr val="tx1"/>
                </a:solidFill>
              </a:rPr>
              <a:t> </a:t>
            </a:r>
            <a:r>
              <a:rPr lang="en-CA" sz="2800" dirty="0" smtClean="0">
                <a:solidFill>
                  <a:schemeClr val="tx1"/>
                </a:solidFill>
              </a:rPr>
              <a:t>target patients</a:t>
            </a:r>
          </a:p>
          <a:p>
            <a:pPr algn="ctr"/>
            <a:endParaRPr lang="en-CA" sz="2800" dirty="0">
              <a:solidFill>
                <a:schemeClr val="tx1"/>
              </a:solidFill>
            </a:endParaRPr>
          </a:p>
          <a:p>
            <a:pPr algn="ctr"/>
            <a:endParaRPr lang="en-CA" sz="2800" dirty="0" smtClean="0">
              <a:solidFill>
                <a:schemeClr val="tx1"/>
              </a:solidFill>
            </a:endParaRPr>
          </a:p>
          <a:p>
            <a:pPr algn="ctr"/>
            <a:endParaRPr lang="en-CA" sz="2800" dirty="0" smtClean="0">
              <a:solidFill>
                <a:schemeClr val="tx1"/>
              </a:solidFill>
            </a:endParaRPr>
          </a:p>
        </p:txBody>
      </p:sp>
      <p:sp>
        <p:nvSpPr>
          <p:cNvPr id="35" name="AutoShape 2" descr="data:image/jpeg;base64,/9j/4AAQSkZJRgABAQAAAQABAAD/2wCEAAkGBg8SERUUDxAQFBAUEhISFBQVEBAVDxQUFhYXFBUVFhQYHCceFxwjHRUXHy8gJCcpLCwsFR8xNTAqNSYrLCkBCQoKDgwOGg8PGjIkHyQzNTAtMi8sLDUvLTAwNC00Lyw0Ki4sLCwpLC8vLzQsLCwtLCwsLCwsKjQwLSwvKSwqNP/AABEIANwA5QMBIgACEQEDEQH/xAAcAAABBAMBAAAAAAAAAAAAAAAABAUGBwIDCAH/xABLEAABAwICBAkHCQUGBwEAAAABAAIDBBEFEgYhMVEHQWFxgZGhscETIiMyUnKyCBQzQmNzksLRJCWio7M0Q2J0gvEVU2SDw+HwNf/EABwBAQACAgMBAAAAAAAAAAAAAAAFBgMEAQIHCP/EADURAAEDAgMFBgUEAgMAAAAAAAEAAgMEEQUhMRITQVFxMmGBobHBBiIjM5Fi0fDxUuEUNIL/2gAMAwEAAhEDEQA/ALxQhCIhCEIiEIQiIQhCIk2IVzYY3SP2NGzjJ4gFXmJ47POSXPIbxMaSGj9elSbTt58iwDYZNfQ02UIVTxmqfvdyDYDzVmwmmZu96RcnyW+mrZIzeN7mnkJ7RxqeaNY/84aQ+wlba9tjh7QVeJ80OcRVNtsLXg81r99lqYZVSRTtYDkTay2sRpmSQucRmM7qwUIQruqevHOAFybDsTc/SOkBsZ2X5LkdYFlGNMMZc+QwtJEbNTrfWdx35Ao2q7V4yY5CyIA24lVSu+IDFKY4Wg2yJKtmCoY8ZmOa5u8EELYqywXF308gcCchID28RH6qzGuBAI2EXCkaCuFWwm1iNVLYZiTa5hNrOGo916hCwnlytLjsaCeoXUiTZSwF8kzaQaVR03mgZ5SL5b2DRxFx8FFXafVd7gRAbsht13umCqqXSPc95u5xLj0rUqdUYnNI8lhsOFldabCoImAPbc8bqxcA0zZO4RytDJD6pB8xx3C+w8ikqpZpINxqKtvBKwy08bztcwX5xqPaFMYXWvnuyTUcVC4tQMp7SR6Hh3pchCFMqDQhCERCEIREIQhEQhCERa6ioaxrnvIaxoLnE7ABrJVV6QcItTK4imcYohqFreVdyk8XMFLeEupc2iIb9eRjTza3eAVSKzYPRRvYZni+dgq9itW9jxEw25p3ptL6+N121Mp5HOzNPQ5WVodpg2saWvAbOwXcB6rhszN8QqeT1oZUuZXQFp2vyH3XCx7+xSNfQxSxOIABAuCFo0VZJHKATcHJW7jeGCeFzNjtrTucNn6dKreqpXxuLZGlrhxHw3hTfENMoIzZgMjhusGfi4+hRrG9InVIAMbWhpuCCS7da68fxd1LKdpr/nHLj4r1PC21EY2XN+U8+CaAFNtEMCdGDLKLPcLNadobtJO4lRXCcTMEmcMa42Is7i2axy6lJqTTthNpYi3lacw6itXDDTMeJJXZ8BbLrdbOIioezYiblxN8+llKkLTS1bJGh0bg5p4x3ci3K5AhwuFUyCDYqstIIS2plDuN5cOZ2sd6b1YukGj7KgA3DJGiwdxEbnKvJoy1xabXaSNWzUbalR8RpH08pJ0JyXmuK0L6WYk9lxJB9l41pJsNp1BWtSRlsbGnaGNB5wAFHNG9F2tLZZXNc6wc1oN2t3EnjKlKncIo3wtL36u9FZsBoJKdjpJMi61h3IWE0Yc0tOwgg9Iss0KcOasYNlTlbRuikdG8Wc0kHwPTtWhWTpNhVHMLyysjlA1OzNDrbiDtCrYqkVtKad9r3B0V9oasVMd7WI1/0smMJIAFySABxknYFbmDURigjjO1rADz7T2lR7RfB6OPLJ5aOSYgEec0ZCRxNvt5VLVO4VSGIGRxzPkq/i9YJiI2jIc+JQhCFNKCQhCERCEIREIQhEQhC0V1dFDG6SZ7Y4mAuc9xAa0bySiJBpTg3zqmfEPX1OZuzt1jr2dKpKeBzHFr2lrmmxBFiCOIqUY18ougjeW01PNOBqzlzYmHlbcFxHOAo7jnDBh1ewB1I+CozNtKS1zcvGC4WPWFOYVX7l26f2Sfx/pQ+JUW+G8bqPNJk6YRRO1SEEN1hp2AnYbb7X7UnwWpp2StfURmWEXJaD62rUb31i+tS3Fcdhqchp2OZGxpZlLWixvfUGm1tiyfFdbLT0D2xjtWF+uo8QunwzSRz1rS89nO3Tj+U3oSyKAeQe8jX5SNg5Lhzj3BI14s5paATxXrbXA37kIQnnR+mbI2oa4X9CXDeHNNwQu0MRleGBdJZBG3aKz0SxJ0c4bfzJDlI4r/AFT16ulPek2k5iPkobeUt5ztuW+wAb1D6GTLKw7nsPaF7iUxfNI48b3HtNlIRV0kVKY2nO/4C8++Nql1K1hiyL+PT3zCxqK2SQ3ke5x5XErStlRTljsrtoAJ6QD4rWo121c7Wq8neXbR29VlHK5pu1xB3gkHsUiwLS6Rrgyd2aM6sx9ZvLfjCjsLLuAOq5AvzlbsQonRSOjdtabX3jaD1LYgmmg+pGcgfBbVNUT031YjkD4dCFabngC5IsBcnitvVc6QaXyzOLYnFkI1Cxs53KT4KRV9cf8Ahea+sxNZfnIYey6r6CFz3BrRdziGgcpNgp7E6x5DGR5bQv8AngvcsBhjmi/5Lh0vwyv7rAlC9c2xtuNl4q8rWhO+DaTT05FnF0fGxxuLf4fZKZpJWtF3ODRxkkAdZXlRWU7ZCxlTTyHVYslYb3F+I7eRZ4jKz6kd8uSwTCJ/05LZ8CrmoqxksbZGG7XC4/Q8oW9Rbg+qCad7T9SQ25nAH9VKVdaaXfRNfzCodVDuZnRjgUIQhbC10IQhEQhCERC52+UBpjJLV/Mo3EQQBrpADqfM4Zte/K0gDlJXRJXJ/DBRPjxiqzg+e9sjTva9jSLdo6ERQxCEIimOhGKEh0LjfKMzOQXsR2361ZGEN9Hzk/oqn0IiJqCRsbG6/TYD/wC5FbmGttE3mJ7Vx8QzuODMa7/O3gAVzgcLRizy3/C/iSFtbVPzGPMclmvLeLNcgHqJWxJoTeV/IGDvKUqiV7Qx7G/ob5tB91c6J2017v1O8iR7LXPOGjXt4gk8GMzsJMbyy4LTYDYeLWtFY+7zyalpUjSUzY2h51UyyFpb8wulEVe8HXrThBIH2txntTOnLR0XqI2+1Iz4gutTRscLsFiqd8Z4K2uo983J0efcQbbXpcdO9OuO/wBol5HkdWrwSFKsVfeeU75H/EUlUNMbyOPeV4VUG8rz3n1WUbrEHcQnnTBlqkn2mMd2W8EyBO+kNeyd7HMv5sbWm4trG7rUnRUNRVQSCFhOY9+OnFStBQVFXSyNhYTm0+t89OKVV1R+6mD7XL1Oc5MmjTb1UfIS78LS7wW+rqx80bF9YTF51G2XLYHrusNGG+lc72YJ3fwEeKzTxSx1ETJWkEBuvcvZsDjfDhAZILOsQR4WTSSkWL4mynhdK/Y0ahxuJ1ADnKWKG8JshEEQGwyknobq7ytGliE0zWHQlWCsmMMDpBqAoRjGOT1Ly6VxIv5rQfMaNwHim9CFeWMawbLRYLz973PdtONyrX4FeEl9PUClqnZoJ3NYx7j50cmxgJP1Te3JcLoxcPRvIIINiCCDxgjYu2MNlc6GNzvWdGxx5y0E9q5AAFguC4uNylKEIXK4QhCERCEIREKj+HjAhUVMZjsJmQAe8C5xyk93OrP0x06osNiz1TzmdfycTReWQjblHEOU2C560x4VpayodLFC2JtmtaHEvdZvGdg41t0hhDzv+zZa1UJSwbnW6g9RTPjcWyNLXDiI1rZRYdLM7LEwuPHuHOdgRX4hJM/PIQXWA1AAWGzUFuwzG5oL+SIAdYkFoN7LG0Q735idjzXZxl3eQG15Kd4Dgop47Xu92t7uXiA5AptRi0bfdCqmj07ePpo2kb23B6jqVjcH+MsmqYMj80ZkALSNhIOog7Na3MZoosVpWRUrw3Yzsb6W9f5dauE1cmGVLpKlhO3lcW1v6JZSevL7wHUEqW/F2BtbUt4/K5+hwDvFaF5xjTN3WObyDQOga2yv2EP26UO5lxPUuddNlYyzzy61pTtNCHCx6CmyaLKbLZo6kSNDDqFYonhwssE+aGQZquI8QdfqBPgvNGdF3VZd57WMYQHHa/X7I6FYWEaLQU1zGHOfY2c4gkX3WUm2CR9iNL+SrfxBXWiNNFm51trubqepIyHW6r+qdd7jvc49pWteyAgm4sbm45V4qccyvndxuStjAsl4F6vcaSCOCBkcegH8PiveKOCOngZFH2QP4fHVCW4JFlFU7iFK8fiIHgkSdqBlqOqfvaxgPTr7wo3G4GSUxkdqzMLcDy35eZA8wosmfSrBfnNO5jfpAQ9nvDi6QSOlPCQ4hjdNB9NKxp3Xu78I1ryqEvDwYxmFPziN0ZbIciqXlic1xa4EOBsQRYg7iFgphphj1BUMvExxnu20mTL5vGCb3PSFFqF0YkYZgTEHDOB6xbxgK7wyufHtOaQeSoU8LY5NhrgRzUk4NdEXYhXxRkWha4PldxZG+cWDlda3TddbgKgtAtOsKhnjAeKeJub143BusEbW3169pV7UGIwzsEkEsckZ2OY5rmnpC4p5Xygl7dnPK/Jc1MLIiAx21lnbmlCEIWytVCEIRELF7wASdQAJJ5BtWSadLKnydDVP2Zaac9IjdZEXJ+m2k8lfWy1DySHOIjHEyIGzGgcWrXzkpiQn3THCI6WdsTBspqV79Z1ySQskeeTW7YiJiQhCIhSfg2xc0+JUzibMdPEx+6xcAD0EpFg1I2SCpBHnMa2Rp4wRmv1pro5skjHD6r2u6iCs5Y6INkB1/chYQ5shcwjT+10npZBlr5T7UcJ7C38qZ3YgI3eo15sdTr5QTsOo61KdOC0uikAGZ0RJO8DWO89agRN1VatgqK573aNDR+GgeyvOCU4FKAeZP5JK2SVDnHWegah1LWiyFlDQ3QKwgAaL1khGwkcxITpQaUVkJGSZ5A+q8529R2dCalm2BxaXBpytIBNtQJva/PY9S7gkaLHJHG8WeAR3pzGIeVc5ztT3EuI4tZvqUywjRSCWBkjjJmc0k2cLbTyKuYn2IPKrRoMbhgpIg83cWamjW7adfIFgo8PbJUkbO0CL277heTYl8NQUuJfTbdkjSQDnYgi/hn5qENdxLNYliyV0wRlfFFuqsCw7OefQ2yW9gUeIQw7qsAsB8pvc9DbLJKsPwuWZ1o2k73fVHOVMa3BWMoZIgdQY5xdxlw86/Yo1huks0DAxgYWgk6wb69Z1gpwqNMBJDIx8Za50bmgtN23ItrvsWTE4p5o3NDbtschxUpIJjI0jQEf2qh020kdTRBsRtNJex9lo2u5+IKrpZXOJc4kuJuSSSSeUqS8IsxNYWn6kbG9fneKZqfCHvp5ai4EcT4ozvLpc5aB0McepVjDqcQwg2zOqw4pUOlncL5DIJAhCFIqMQpBobptV4bOJad5yXHlIiT5KVvGHDfuO0JBo7hrKirgge4tbNNHEXCxLc7g24B22ujSLBJKOqlppSC+F5YSNjhtDhyEEHpRF2LguLx1VPFPCbxyxtkbvAI2HlBuDzJaq34Aa0vwhrSb+SnmjHICRIPjKshEQhCERCivClUZMIrD9g5v4iG+KlSgPDjU5MGnHtuhZ1yNJ7AURcuwx5nBo4yB1mylXCsf3tUgbGGKMf9uGNn5Uz6K0vla6mj9upgb1yNCXcI82bFa0/wDVTDqcR4IijiEIRFKNCYA9tSL/ANyBbfc5fFRhSbQOW00jfai7ntKj1VHlkcNz3DqJC3pRemjPe4ei04zaoeO4H1XR+O1nlKWkf7VDC78TQoullHWZ8Nojuo4mfhe5n5VopI80jG73tHWQFURnNIf1ewXpeFfLSNKX6TRhtQ5oFgxsTOqNoTWnTSh96yf71w6tXgmtZn9orepvssvyHohSfQ+EPhrGEXvACOduYjtsowpRoFJZ8430zz1ELtEbOzWtibtile/lY/ggqMxMzEDeQn3/AGTPQN88cl+5PcEWZzW+05res2VnwKNoidKdb28Mlo4k4F7TyHr/AEFghevbYkbiR1FeKwNdtNDuajGu2mh3NCEJ2NE00QkA89kpaTvabbekrh7w21+JsjnBtr8Vz5p5LmxCfkcG9TQEujZlwF5/5mKRt6I6d575Ey6TTZqyoO+aTscR4KRYtHkwCiH/ADa6sl/C1kfgqrKbyOPeVX5Dd5PeoUhCFjXROWjU2SspnezUwO6pGlS7h0pMmMzHieyF/wDLDT2tKgtJLlkY7c9p6iCrS+UXTWr4JBskpG9bZH+DgiKV/Jtqb0dSz2ahrvxMA/KrgVE/JpqvPrY97YHjoMjT3hXsiIQhCIhVb8oipy4Yxvt1UY6Gskd4BWkoTwr6ByYpSNjgkayaKTyrA7VG/wA0tLSQLjUdRRFz9wVU2fGKMbpw/wDA1z/ypo0qmz11U7fUzn+Y5XfwXcDM1BOKutlZ5WMP8nFGczRmaWlz3ka9ROodaoTEZc00jvake7rcSiJMhCERPuhj7VQ5WPHZfwSHHo8tTKPtHHr1+KU6Ju/a4+XMP4Sn/H9EHTSmSJ7QXWzNdcC9rXBCmIoHz0Voxch3soqSZkNXd5sC33Ul0Pq8+Gwj2C+P+Nz/AMykWjkWargH2rD1G/gtb9BThlJDGZRIXl73kCzQ+wuGjbltbWeXYl+hUd62Lkzu6mlU1sZbM4Hi669PpJAMO2hwafIJvxp96iY75ZPiKRrbVvvI873uPaVqXB1UvGLMA7kJ90QktLLy0s/Y26Yk+6E2NW1p2OZI08xYUaLmwWlijC+jlaOLT6JuoWekPJfvUgwRl6iIfaNPVr8EgqsO8jUysvfLax3ggEJ20Zb+0tPsh7uppVuwppjoM9c/2UBM9zoWudrsC/WybpvWd7x71gglCnQLCy4AsLITxDNagkH27O2x8EzpTPI75jKG+t5aO3OWPt2gLRxB+7h2+RB8wuHN2iB3hc41suaV7vae49biVNtOGZMIwePfFVS/jlBv1FQxmGzOl8kI3mW+XJlOa/KFYHDHRmCPDKdws6LD2BwveziQHdrVXiDqVXTfVVqhCFwuF6FcvD/Dmgw2b2oXtJ52xPHiqZV+8JOBz1uA0ElNE6V0McEj2tF35DDlc4N2mxA2IijPycqrLiMzPbpXHpbIw9xK6MXNnAHhdT/xQSCGTyLIpWyPLSGNzDzQSeMkDUuk0RCEIRELwr1eFEWqR64901o4osQqo4RaNlRK1ovewDjqXX0y480ulzV9Ud9TP/UciJNQYLUTgmGJzw0gG1tROxa6/DZoXBszHMcRmAO22y/YrC4KoLwzm394wfwlNHCpHapj+4HxvW46BggEl81qiZxmMdskg4PoGOq/OFyI3uZyOFtfLqurAnjsoFwbi9ewb2S/AT4Kx62A3sBrOpTeDSWYW96h8WZd4PcrWxbR9lZTxhzi1zWtc1wF7XaLgjjBSXCNFYqQF4JfLlcMxFgBbWGtT/QRlsUbTtbGwHnDQCsahVd8bS8usrVHVzNh3O18vJUq46zzleJTigHl5coAHlH2A2esUqwnR+aoDjGWANIBzEjaL7lDBpJsF6M6djIxI82H7psTtom+1ZD7xHW0pLiuEyU7wyQtJLc3mkkWvbwTjoWR87bcD1X25NS7MaRIAeawVUrXUj3tzGyfRSDS+nYJGvAs97fOO/LqatOjLfPkd7MEh7LJ30gwSWbK6KxLRlLSQOO9wSsaTA3U9PM+Rwzuic2w2Ac/GVcYpYxTBgOZ4dSqa2ZphDSc9FEkIQphSCE64Th5nhnjbbP6N7b7MzSdXTchNSfdEpbSP5WDsP8A7WliDA+me0rFM8sZtt1GfmmAxAEmwzbCbC/Wohw/Ye8vo6m4LH0whtxhzDnJ5iH9is+q0XkLyY3NLSSdZsRc7uNV18oJmSOgivfK2bXv+jC0K6aORjdk5qPq5WPa3ZKppCf9AqOOXEaWOVjXxumaHNcLtcNdwQrk4TtDcOhwqokgo6eOVoiyvayzheVgNjzEhRSj1z4uwtD6UwUVNE5wc6OniaXDYSGjZyLj1df6MS5qWnO+nhP8tqIpCxZrXGtiIhCEIiFiSvStEsiIsJnLjPGZM1RMd80p63krsCqqLAncCexcb1L7vcd7nHrKIro4Bo2mlqc7QR5dm0X+oo9w7RNbWQ5WgD5txC3949SHgJ/stR/mG/0wmDh2/tcH+XP9Ry5ubWXFhqo/wVSAYtTX2Fz2npjeF0jTYNShwd5FmYG4Os2O+xNlzHwdyZcTpD9u0ddx4rp2KVcte5vZNlw5jXahPbZlqmkSIVCxfUal1XZVZWuvI873v7ypZoK+0cnvj4VD5DcnnPepVoafRv8AfHwhRdP9xXrGBaiI6eqS6buvO37sfEUl0Rdarj/1D+ErdpifSs+7/MUj0bfaqi9+3WCEf97xSnF8Mt+k+6tmF68rWNexzXeqWkHmskbJ17UVHmO913cVKt1FlRhqq/W6OjkcLtY4jeAbLSpPgTrRN53d6s1VOYGbQF81OVEpibtBRqSMtNnAgjaDtTxo0Bd547NHQf8AZIsZPp38/gEo0fd5z+Yd6x1Li6mLuYHsuk52oCeilcEipL5Rct56QboZT1vA8FcMUqo/h+nvWwDdTA9cj/0VcUKotwaD960n3w7iry4V3Xwiq92P+qxUbwZ//q0v3v5XK7OE518Kqvcb/UYiLmxda6CSZsPpDvpofgAXJa6m4Np74XSH7Bo6rjwRFN43LYCkMcyVRuRFtQvF6iLFyR1KWlJ5mIiYcVlyxSHdHIeppK5EK620rGWjqXbqac/y3LkhEV2cBY/Y5/8AM/8AjamHh2H7TT/cO+MqQ8Bg/Ypv8yf6bEw8O49PTfcv+NEUG0Oky19Kf+ph+MBdRNXKmAPy1UB3Twnqe1dWBEWRK1zSWafdPcs3FJa19o3n/A7uK4Oi7MF3AKulK9EPon/eflCiYUu0RHonfeH4Qoym+4rzjn/UPUJBph9Iz3D3ptwZ1qiI/aN706aYj0jPcPemfDnWljP2jPiC4lylXahG1h4H6T7qyc6wq5/Rv9x3cvHpLXO9G/3SpiMXeB3qiMzcFG1IcId6Jv8Aq71Hk/4X9E3p7ypzEvtDr+6la77Y6pqxU+ldzjuC34GfPd7viFoxP6V3R3Lbgx9J/pPgu8mdJ4Bd350/gn0OVE8N8t8RaN1NEOtzz4q9FQHDFJfE3j2YoR/BfxVdUKkHBiP3rS/eO+ByunhIH7rqvux8bVTHBcP3rTe8/wDpvV08Ig/dlV9z+ZqIubV0vwVTXwml5GPHVI8Lmgro/ga87CYeR8zf5jv1RFO4SnGFJIIUujaiLNeoQiIWLmrJCImnHMM8tBLFs8pFJHfdnaW37VyBXYJUwyOjlhkbIxxa4Fjto1btY5V2k9qRTwIirTgpwKSmw5glaWySvdMWkWcA6wbccRs0HpUZ4dcJe5lPO0EtYXxPNvVzWc0ncLghXHNAkc0IIsQCDtBAIPQURcv6H4U+orYI2Am8rHO1XDWNIc5x5AAuoLrVDSMb6jGNP+FrQewLeGIixJSLFXWhk+7d3JeWJPV0+djm+00t6xZcOzBWSJwa9pOlwq5Uu0RHoXfeHuCjT8MmBIMT7g21McR0FTTR7D3RwNDhZxJcRuvxdVlHUzTtq4Y3PGaawINyEx6ZevH7ju9MVM6z2nc5p7QpVpjh7ixj2gnKS11hewOw9YUewrDnySsaGutmBJsbBoNySuszTvVnwyZn/BBJ0Bv5qwXpDiR9E7m8QnB7U3Yt9E7o71NQC8reoVIh7beqj6kGGD0TenvKj6kmGM9EzmPeVMYl9odf3UnXdgdUy4p9K7o7lnhB9KOZy8xYeld0dyMJ+lb09xWY50v/AJ9lk1p/D2T8ufeF6FzcUlJ2OZC5vKMgb3tI6F0KWqPaTaDUVeWuqWOzsBAcx2V2U68p3i6rahFTPBHTF+KQkDUxsrzyDIW97grn06py/DqprRc+Qebc3neCNF9BKKhLnUzHZ3gNLnuzOyjXlG4XUj+bBwIcAWkEEHYQdRBRFyGuluAynIwmMketLORzZrd4KaXfJ+w9zyRPVNaTcMBiIA3Alt1aGC4RFTQxwwtyxRtDGi9zYbzxk7b8qIlsca2gIAXqIhCEIiEIQiIWt7FsXiIkM8KQSQJ6cxaXQIiaW063Np04CnWYhRE1yQJJIxPM0SRSU6IkLWpXDEhlOlkEKIiOnXr6dLGMQ5iImaeJNmJ0xdG4Aa9vVrUimgSc0q7McWODhwXZrtkgjgq+A4uPdxqa0FAWxsadoaL8+0pfHSDcOpK2RLcqqvfgC1rLZnqd6ALWUF0kpSyW/E5otzjUVr0fpy6YEbGgk9Vh3qfS0jHCzmtcOUA961to2NHmta2+4AdyyCutDu7Z2suwq/pbFu5NMsa0ZU6y060fNlGrSWiGNL4YFjFTpbExEXscS2hq9AXqIhCEIiEIQiIQhCIhCEIiF5ZeoRF5ZFl6hEWDmLWYVvQiJOIFsbGtiEReAIXqERYFi88mtiERYBiyAXqERC8IXqERazGsPIrehEWoRLMBZIREIQhEQhCERCEIRF//2Q=="/>
          <p:cNvSpPr>
            <a:spLocks noChangeAspect="1" noChangeArrowheads="1"/>
          </p:cNvSpPr>
          <p:nvPr/>
        </p:nvSpPr>
        <p:spPr bwMode="auto">
          <a:xfrm>
            <a:off x="155575" y="-1309688"/>
            <a:ext cx="28479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3274361" y="2032381"/>
            <a:ext cx="2628805" cy="67424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randomly assigned to</a:t>
            </a:r>
            <a:endParaRPr lang="en-CA" dirty="0"/>
          </a:p>
        </p:txBody>
      </p:sp>
      <p:sp>
        <p:nvSpPr>
          <p:cNvPr id="41" name="Left Brace 40"/>
          <p:cNvSpPr/>
          <p:nvPr/>
        </p:nvSpPr>
        <p:spPr>
          <a:xfrm>
            <a:off x="1109132" y="1433513"/>
            <a:ext cx="609939" cy="213942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 42"/>
          <p:cNvSpPr/>
          <p:nvPr/>
        </p:nvSpPr>
        <p:spPr>
          <a:xfrm rot="16200000">
            <a:off x="-763952" y="2087724"/>
            <a:ext cx="2670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harmacies (Pharmacy team)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 rot="16200000">
            <a:off x="-239503" y="4892034"/>
            <a:ext cx="1190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atients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818497" y="4408066"/>
            <a:ext cx="595604" cy="139562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5118631" y="4432090"/>
            <a:ext cx="2560638" cy="1367577"/>
          </a:xfrm>
          <a:prstGeom prst="rect">
            <a:avLst/>
          </a:prstGeom>
          <a:solidFill>
            <a:srgbClr val="FFFF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b="1" dirty="0" smtClean="0">
              <a:solidFill>
                <a:schemeClr val="tx1"/>
              </a:solidFill>
            </a:endParaRPr>
          </a:p>
          <a:p>
            <a:pPr algn="ctr"/>
            <a:endParaRPr lang="en-CA" sz="2800" b="1" dirty="0" smtClean="0">
              <a:solidFill>
                <a:srgbClr val="FF0000"/>
              </a:solidFill>
            </a:endParaRPr>
          </a:p>
          <a:p>
            <a:pPr algn="ctr"/>
            <a:r>
              <a:rPr lang="en-CA" sz="2800" b="1" dirty="0" smtClean="0">
                <a:solidFill>
                  <a:srgbClr val="FF0000"/>
                </a:solidFill>
              </a:rPr>
              <a:t>8</a:t>
            </a:r>
            <a:r>
              <a:rPr lang="en-CA" sz="2800" b="1" dirty="0" smtClean="0">
                <a:solidFill>
                  <a:schemeClr val="tx1"/>
                </a:solidFill>
              </a:rPr>
              <a:t> </a:t>
            </a:r>
            <a:r>
              <a:rPr lang="en-CA" sz="2800" dirty="0" smtClean="0">
                <a:solidFill>
                  <a:schemeClr val="tx1"/>
                </a:solidFill>
              </a:rPr>
              <a:t>target patients</a:t>
            </a:r>
          </a:p>
          <a:p>
            <a:pPr algn="ctr"/>
            <a:endParaRPr lang="en-CA" sz="2800" dirty="0">
              <a:solidFill>
                <a:schemeClr val="tx1"/>
              </a:solidFill>
            </a:endParaRPr>
          </a:p>
          <a:p>
            <a:pPr algn="ctr"/>
            <a:endParaRPr lang="en-CA" sz="2800" dirty="0" smtClean="0">
              <a:solidFill>
                <a:schemeClr val="tx1"/>
              </a:solidFill>
            </a:endParaRPr>
          </a:p>
          <a:p>
            <a:pPr algn="ctr"/>
            <a:endParaRPr lang="en-CA" sz="2800" dirty="0" smtClean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endCxn id="33" idx="2"/>
          </p:cNvCxnSpPr>
          <p:nvPr/>
        </p:nvCxnSpPr>
        <p:spPr>
          <a:xfrm flipH="1" flipV="1">
            <a:off x="2817546" y="5799667"/>
            <a:ext cx="1759026" cy="450334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2"/>
          </p:cNvCxnSpPr>
          <p:nvPr/>
        </p:nvCxnSpPr>
        <p:spPr>
          <a:xfrm flipV="1">
            <a:off x="4576572" y="5799667"/>
            <a:ext cx="1822378" cy="450334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31492" y="6250001"/>
            <a:ext cx="3071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2</a:t>
            </a:r>
            <a:r>
              <a:rPr lang="en-US" sz="3200" dirty="0" smtClean="0"/>
              <a:t> “Study Groups”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420546" y="2606380"/>
            <a:ext cx="791611" cy="467976"/>
            <a:chOff x="6940228" y="2207529"/>
            <a:chExt cx="791611" cy="467976"/>
          </a:xfrm>
        </p:grpSpPr>
        <p:sp>
          <p:nvSpPr>
            <p:cNvPr id="28" name="Rectangle 2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5965370" y="2603576"/>
            <a:ext cx="791611" cy="467976"/>
            <a:chOff x="6971668" y="2828587"/>
            <a:chExt cx="791611" cy="467976"/>
          </a:xfrm>
        </p:grpSpPr>
        <p:sp>
          <p:nvSpPr>
            <p:cNvPr id="37" name="Rectangle 3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872" y="5551668"/>
            <a:ext cx="1166326" cy="12760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23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6"/>
    </mc:Choice>
    <mc:Fallback xmlns="">
      <p:transition spd="slow" advTm="1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Groups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1707" y="1811852"/>
            <a:ext cx="4411133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</a:p>
          <a:p>
            <a:pPr algn="ctr"/>
            <a:r>
              <a:rPr lang="en-US" sz="2400" dirty="0" smtClean="0"/>
              <a:t>Intervention</a:t>
            </a:r>
          </a:p>
          <a:p>
            <a:pPr algn="ctr"/>
            <a:r>
              <a:rPr lang="en-US" sz="2400" dirty="0" smtClean="0"/>
              <a:t>Follow-up from research team</a:t>
            </a:r>
          </a:p>
          <a:p>
            <a:pPr algn="ctr"/>
            <a:r>
              <a:rPr lang="en-US" sz="2400" dirty="0" smtClean="0"/>
              <a:t>$25 honorarium at study end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811852"/>
            <a:ext cx="4334934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  <a:endParaRPr lang="en-US" sz="2400" dirty="0" smtClean="0"/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  <a:endParaRPr lang="en-US" sz="2400" b="1" dirty="0"/>
          </a:p>
          <a:p>
            <a:pPr algn="ctr"/>
            <a:r>
              <a:rPr lang="en-US" sz="2400" dirty="0" smtClean="0"/>
              <a:t>Usual care</a:t>
            </a:r>
            <a:endParaRPr lang="en-US" sz="2400" dirty="0"/>
          </a:p>
          <a:p>
            <a:pPr algn="ctr"/>
            <a:r>
              <a:rPr lang="en-US" sz="2400" dirty="0"/>
              <a:t>Follow-up from research team</a:t>
            </a:r>
          </a:p>
          <a:p>
            <a:pPr algn="ctr"/>
            <a:r>
              <a:rPr lang="en-US" sz="2400" dirty="0"/>
              <a:t>$25 </a:t>
            </a:r>
            <a:r>
              <a:rPr lang="en-US" sz="2400" dirty="0" smtClean="0"/>
              <a:t>honorarium at study end</a:t>
            </a:r>
            <a:endParaRPr lang="en-US" sz="2400" dirty="0"/>
          </a:p>
          <a:p>
            <a:pPr algn="ctr"/>
            <a:r>
              <a:rPr lang="en-US" sz="2400" dirty="0" smtClean="0"/>
              <a:t>Automated monthly text messages to assess adherence for 12 months (after the study is complete)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3264" y="2475370"/>
            <a:ext cx="382493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Intervention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Check responses to </a:t>
            </a:r>
            <a:r>
              <a:rPr lang="en-US" sz="2000" u="sng" dirty="0" smtClean="0"/>
              <a:t>monthly</a:t>
            </a:r>
            <a:r>
              <a:rPr lang="en-US" sz="2000" dirty="0" smtClean="0"/>
              <a:t> text messages from patients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Telephone follow-up with non-adherent patients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82811" y="2475370"/>
            <a:ext cx="362718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Usual Care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17429" y="3129466"/>
            <a:ext cx="3885410" cy="12848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48" y="3250414"/>
            <a:ext cx="1023864" cy="10278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" rIns="0" bIns="3600" rtlCol="0" anchor="ctr"/>
          <a:lstStyle/>
          <a:p>
            <a:pPr algn="ctr"/>
            <a:r>
              <a:rPr lang="en-US" sz="1600" dirty="0" smtClean="0"/>
              <a:t>Supported by</a:t>
            </a:r>
          </a:p>
          <a:p>
            <a:pPr algn="ctr"/>
            <a:r>
              <a:rPr lang="en-US" sz="1600" dirty="0" err="1" smtClean="0"/>
              <a:t>WelTel</a:t>
            </a:r>
            <a:r>
              <a:rPr lang="en-US" sz="1600" dirty="0" smtClean="0"/>
              <a:t> Platform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21601" y="1213886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415212" y="1213886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0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4"/>
    </mc:Choice>
    <mc:Fallback xmlns="">
      <p:transition spd="slow" advTm="13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Groups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1707" y="1811852"/>
            <a:ext cx="4411133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</a:p>
          <a:p>
            <a:pPr algn="ctr"/>
            <a:r>
              <a:rPr lang="en-US" sz="2400" dirty="0" smtClean="0"/>
              <a:t>Intervention</a:t>
            </a:r>
          </a:p>
          <a:p>
            <a:pPr algn="ctr"/>
            <a:r>
              <a:rPr lang="en-US" sz="2400" dirty="0" smtClean="0"/>
              <a:t>Follow-up from research team</a:t>
            </a:r>
          </a:p>
          <a:p>
            <a:pPr algn="ctr"/>
            <a:r>
              <a:rPr lang="en-US" sz="2400" dirty="0" smtClean="0"/>
              <a:t>$25 honorarium at study end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811852"/>
            <a:ext cx="4334934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  <a:endParaRPr lang="en-US" sz="2400" dirty="0" smtClean="0"/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  <a:endParaRPr lang="en-US" sz="2400" b="1" dirty="0"/>
          </a:p>
          <a:p>
            <a:pPr algn="ctr"/>
            <a:r>
              <a:rPr lang="en-US" sz="2400" dirty="0" smtClean="0"/>
              <a:t>Usual care</a:t>
            </a:r>
            <a:endParaRPr lang="en-US" sz="2400" dirty="0"/>
          </a:p>
          <a:p>
            <a:pPr algn="ctr"/>
            <a:r>
              <a:rPr lang="en-US" sz="2400" dirty="0"/>
              <a:t>Follow-up from research team</a:t>
            </a:r>
          </a:p>
          <a:p>
            <a:pPr algn="ctr"/>
            <a:r>
              <a:rPr lang="en-US" sz="2400" dirty="0"/>
              <a:t>$25 </a:t>
            </a:r>
            <a:r>
              <a:rPr lang="en-US" sz="2400" dirty="0" smtClean="0"/>
              <a:t>honorarium at study end</a:t>
            </a:r>
            <a:endParaRPr lang="en-US" sz="2400" dirty="0"/>
          </a:p>
          <a:p>
            <a:pPr algn="ctr"/>
            <a:r>
              <a:rPr lang="en-US" sz="2400" dirty="0" smtClean="0"/>
              <a:t>Automated monthly text messages to assess adherence for 12 months (after the study is complete)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3264" y="2475370"/>
            <a:ext cx="382493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Intervention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Check responses to </a:t>
            </a:r>
            <a:r>
              <a:rPr lang="en-US" sz="2000" u="sng" dirty="0" smtClean="0"/>
              <a:t>monthly</a:t>
            </a:r>
            <a:r>
              <a:rPr lang="en-US" sz="2000" dirty="0" smtClean="0"/>
              <a:t> text messages from patients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Telephone follow-up with non-adherent patients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82811" y="2475370"/>
            <a:ext cx="362718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Usual Care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17429" y="3129466"/>
            <a:ext cx="3885410" cy="12848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48" y="3250414"/>
            <a:ext cx="1023864" cy="10278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" rIns="0" bIns="3600" rtlCol="0" anchor="ctr"/>
          <a:lstStyle/>
          <a:p>
            <a:pPr algn="ctr"/>
            <a:r>
              <a:rPr lang="en-US" sz="1600" dirty="0" smtClean="0"/>
              <a:t>Supported by</a:t>
            </a:r>
          </a:p>
          <a:p>
            <a:pPr algn="ctr"/>
            <a:r>
              <a:rPr lang="en-US" sz="1600" dirty="0" err="1" smtClean="0"/>
              <a:t>WelTel</a:t>
            </a:r>
            <a:r>
              <a:rPr lang="en-US" sz="1600" dirty="0" smtClean="0"/>
              <a:t> Platform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21601" y="1213886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415212" y="1213886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3"/>
    </mc:Choice>
    <mc:Fallback xmlns="">
      <p:transition spd="slow" advTm="12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Groups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1707" y="1811852"/>
            <a:ext cx="4411133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</a:p>
          <a:p>
            <a:pPr algn="ctr"/>
            <a:r>
              <a:rPr lang="en-US" sz="2400" dirty="0" smtClean="0"/>
              <a:t>Intervention</a:t>
            </a:r>
          </a:p>
          <a:p>
            <a:pPr algn="ctr"/>
            <a:r>
              <a:rPr lang="en-US" sz="2400" dirty="0" smtClean="0"/>
              <a:t>Follow-up from research team</a:t>
            </a:r>
          </a:p>
          <a:p>
            <a:pPr algn="ctr"/>
            <a:r>
              <a:rPr lang="en-US" sz="2400" dirty="0" smtClean="0"/>
              <a:t>$25 honorarium at study end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811852"/>
            <a:ext cx="4334934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  <a:endParaRPr lang="en-US" sz="2400" dirty="0" smtClean="0"/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  <a:endParaRPr lang="en-US" sz="2400" b="1" dirty="0"/>
          </a:p>
          <a:p>
            <a:pPr algn="ctr"/>
            <a:r>
              <a:rPr lang="en-US" sz="2400" dirty="0" smtClean="0"/>
              <a:t>Usual care</a:t>
            </a:r>
            <a:endParaRPr lang="en-US" sz="2400" dirty="0"/>
          </a:p>
          <a:p>
            <a:pPr algn="ctr"/>
            <a:r>
              <a:rPr lang="en-US" sz="2400" dirty="0"/>
              <a:t>Follow-up from research team</a:t>
            </a:r>
          </a:p>
          <a:p>
            <a:pPr algn="ctr"/>
            <a:r>
              <a:rPr lang="en-US" sz="2400" dirty="0"/>
              <a:t>$25 </a:t>
            </a:r>
            <a:r>
              <a:rPr lang="en-US" sz="2400" dirty="0" smtClean="0"/>
              <a:t>honorarium at study end</a:t>
            </a:r>
            <a:endParaRPr lang="en-US" sz="2400" dirty="0"/>
          </a:p>
          <a:p>
            <a:pPr algn="ctr"/>
            <a:r>
              <a:rPr lang="en-US" sz="2400" dirty="0" smtClean="0"/>
              <a:t>Automated monthly text messages to assess adherence for 12 months (after the study is complete)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3264" y="2475370"/>
            <a:ext cx="382493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Intervention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Check responses to </a:t>
            </a:r>
            <a:r>
              <a:rPr lang="en-US" sz="2000" u="sng" dirty="0" smtClean="0"/>
              <a:t>monthly</a:t>
            </a:r>
            <a:r>
              <a:rPr lang="en-US" sz="2000" dirty="0" smtClean="0"/>
              <a:t> text messages from patients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Telephone follow-up with non-adherent patients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82811" y="2475370"/>
            <a:ext cx="362718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Usual Care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17429" y="3129466"/>
            <a:ext cx="3885410" cy="12848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48" y="3250414"/>
            <a:ext cx="1023864" cy="10278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" rIns="0" bIns="3600" rtlCol="0" anchor="ctr"/>
          <a:lstStyle/>
          <a:p>
            <a:pPr algn="ctr"/>
            <a:r>
              <a:rPr lang="en-US" sz="1600" dirty="0" smtClean="0"/>
              <a:t>Supported by</a:t>
            </a:r>
          </a:p>
          <a:p>
            <a:pPr algn="ctr"/>
            <a:r>
              <a:rPr lang="en-US" sz="1600" dirty="0" err="1" smtClean="0"/>
              <a:t>WelTel</a:t>
            </a:r>
            <a:r>
              <a:rPr lang="en-US" sz="1600" dirty="0" smtClean="0"/>
              <a:t> Platform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21601" y="1213886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415212" y="1213886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26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7"/>
    </mc:Choice>
    <mc:Fallback xmlns="">
      <p:transition spd="slow" advTm="8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Groups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1707" y="1811852"/>
            <a:ext cx="4411133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</a:p>
          <a:p>
            <a:pPr algn="ctr"/>
            <a:r>
              <a:rPr lang="en-US" sz="2400" dirty="0" smtClean="0"/>
              <a:t>Intervention</a:t>
            </a:r>
          </a:p>
          <a:p>
            <a:pPr algn="ctr"/>
            <a:r>
              <a:rPr lang="en-US" sz="2400" dirty="0" smtClean="0"/>
              <a:t>Follow-up from research team</a:t>
            </a:r>
          </a:p>
          <a:p>
            <a:pPr algn="ctr"/>
            <a:r>
              <a:rPr lang="en-US" sz="2400" dirty="0" smtClean="0"/>
              <a:t>$25 honorarium at study end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811852"/>
            <a:ext cx="4334934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  <a:endParaRPr lang="en-US" sz="2400" dirty="0" smtClean="0"/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  <a:endParaRPr lang="en-US" sz="2400" b="1" dirty="0"/>
          </a:p>
          <a:p>
            <a:pPr algn="ctr"/>
            <a:r>
              <a:rPr lang="en-US" sz="2400" dirty="0" smtClean="0"/>
              <a:t>Usual care</a:t>
            </a:r>
            <a:endParaRPr lang="en-US" sz="2400" dirty="0"/>
          </a:p>
          <a:p>
            <a:pPr algn="ctr"/>
            <a:r>
              <a:rPr lang="en-US" sz="2400" dirty="0"/>
              <a:t>Follow-up from research team</a:t>
            </a:r>
          </a:p>
          <a:p>
            <a:pPr algn="ctr"/>
            <a:r>
              <a:rPr lang="en-US" sz="2400" dirty="0"/>
              <a:t>$25 </a:t>
            </a:r>
            <a:r>
              <a:rPr lang="en-US" sz="2400" dirty="0" smtClean="0"/>
              <a:t>honorarium at study end</a:t>
            </a:r>
            <a:endParaRPr lang="en-US" sz="2400" dirty="0"/>
          </a:p>
          <a:p>
            <a:pPr algn="ctr"/>
            <a:r>
              <a:rPr lang="en-US" sz="2400" dirty="0" smtClean="0"/>
              <a:t>Automated monthly text messages to assess adherence for 12 months (after the study is complete)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3264" y="2475370"/>
            <a:ext cx="382493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Intervention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Check responses to </a:t>
            </a:r>
            <a:r>
              <a:rPr lang="en-US" sz="2000" u="sng" dirty="0" smtClean="0"/>
              <a:t>monthly</a:t>
            </a:r>
            <a:r>
              <a:rPr lang="en-US" sz="2000" dirty="0" smtClean="0"/>
              <a:t> text messages from patients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Telephone follow-up with non-adherent patients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82811" y="2475370"/>
            <a:ext cx="362718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Usual Care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17429" y="3129466"/>
            <a:ext cx="3885410" cy="12848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48" y="3250414"/>
            <a:ext cx="1023864" cy="10278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" rIns="0" bIns="3600" rtlCol="0" anchor="ctr"/>
          <a:lstStyle/>
          <a:p>
            <a:pPr algn="ctr"/>
            <a:r>
              <a:rPr lang="en-US" sz="1600" dirty="0" smtClean="0"/>
              <a:t>Supported by</a:t>
            </a:r>
          </a:p>
          <a:p>
            <a:pPr algn="ctr"/>
            <a:r>
              <a:rPr lang="en-US" sz="1600" dirty="0" err="1" smtClean="0"/>
              <a:t>WelTel</a:t>
            </a:r>
            <a:r>
              <a:rPr lang="en-US" sz="1600" dirty="0" smtClean="0"/>
              <a:t> Platform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21601" y="1213886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415212" y="1213886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27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3"/>
    </mc:Choice>
    <mc:Fallback xmlns="">
      <p:transition spd="slow" advTm="8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Groups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1707" y="1811852"/>
            <a:ext cx="4411133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</a:p>
          <a:p>
            <a:pPr algn="ctr"/>
            <a:r>
              <a:rPr lang="en-US" sz="2400" dirty="0" smtClean="0"/>
              <a:t>Intervention</a:t>
            </a:r>
          </a:p>
          <a:p>
            <a:pPr algn="ctr"/>
            <a:r>
              <a:rPr lang="en-US" sz="2400" dirty="0" smtClean="0"/>
              <a:t>Follow-up from research team</a:t>
            </a:r>
          </a:p>
          <a:p>
            <a:pPr algn="ctr"/>
            <a:r>
              <a:rPr lang="en-US" sz="2400" dirty="0" smtClean="0"/>
              <a:t>$25 honorarium at study end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811852"/>
            <a:ext cx="4334934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  <a:endParaRPr lang="en-US" sz="2400" dirty="0" smtClean="0"/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  <a:endParaRPr lang="en-US" sz="2400" b="1" dirty="0"/>
          </a:p>
          <a:p>
            <a:pPr algn="ctr"/>
            <a:r>
              <a:rPr lang="en-US" sz="2400" dirty="0" smtClean="0"/>
              <a:t>Usual care</a:t>
            </a:r>
            <a:endParaRPr lang="en-US" sz="2400" dirty="0"/>
          </a:p>
          <a:p>
            <a:pPr algn="ctr"/>
            <a:r>
              <a:rPr lang="en-US" sz="2400" dirty="0"/>
              <a:t>Follow-up from research team</a:t>
            </a:r>
          </a:p>
          <a:p>
            <a:pPr algn="ctr"/>
            <a:r>
              <a:rPr lang="en-US" sz="2400" dirty="0"/>
              <a:t>$25 </a:t>
            </a:r>
            <a:r>
              <a:rPr lang="en-US" sz="2400" dirty="0" smtClean="0"/>
              <a:t>honorarium at study end</a:t>
            </a:r>
            <a:endParaRPr lang="en-US" sz="2400" dirty="0"/>
          </a:p>
          <a:p>
            <a:pPr algn="ctr"/>
            <a:r>
              <a:rPr lang="en-US" sz="2400" dirty="0" smtClean="0"/>
              <a:t>Automated monthly text messages to assess adherence for 12 months (after the study is complete)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3264" y="2475370"/>
            <a:ext cx="382493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Intervention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Check responses to </a:t>
            </a:r>
            <a:r>
              <a:rPr lang="en-US" sz="2000" u="sng" dirty="0" smtClean="0"/>
              <a:t>monthly</a:t>
            </a:r>
            <a:r>
              <a:rPr lang="en-US" sz="2000" dirty="0" smtClean="0"/>
              <a:t> text messages from patients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Telephone follow-up with non-adherent patients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82811" y="2475370"/>
            <a:ext cx="362718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Usual Care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17429" y="3129466"/>
            <a:ext cx="3885410" cy="12848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48" y="3250414"/>
            <a:ext cx="1023864" cy="10278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" rIns="0" bIns="3600" rtlCol="0" anchor="ctr"/>
          <a:lstStyle/>
          <a:p>
            <a:pPr algn="ctr"/>
            <a:r>
              <a:rPr lang="en-US" sz="1600" dirty="0" smtClean="0"/>
              <a:t>Supported by</a:t>
            </a:r>
          </a:p>
          <a:p>
            <a:pPr algn="ctr"/>
            <a:r>
              <a:rPr lang="en-US" sz="1600" dirty="0" err="1" smtClean="0"/>
              <a:t>WelTel</a:t>
            </a:r>
            <a:r>
              <a:rPr lang="en-US" sz="1600" dirty="0" smtClean="0"/>
              <a:t> Platform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21601" y="1213886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415212" y="1213886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28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5"/>
    </mc:Choice>
    <mc:Fallback xmlns="">
      <p:transition spd="slow" advTm="18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Groups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1707" y="1811852"/>
            <a:ext cx="4411133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</a:p>
          <a:p>
            <a:pPr algn="ctr"/>
            <a:r>
              <a:rPr lang="en-US" sz="2400" dirty="0" smtClean="0"/>
              <a:t>Intervention</a:t>
            </a:r>
          </a:p>
          <a:p>
            <a:pPr algn="ctr"/>
            <a:r>
              <a:rPr lang="en-US" sz="2400" dirty="0" smtClean="0"/>
              <a:t>Follow-up from research team</a:t>
            </a:r>
          </a:p>
          <a:p>
            <a:pPr algn="ctr"/>
            <a:r>
              <a:rPr lang="en-US" sz="2400" dirty="0" smtClean="0"/>
              <a:t>$25 honorarium at study end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811852"/>
            <a:ext cx="4334934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  <a:endParaRPr lang="en-US" sz="2400" dirty="0" smtClean="0"/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  <a:endParaRPr lang="en-US" sz="2400" b="1" dirty="0"/>
          </a:p>
          <a:p>
            <a:pPr algn="ctr"/>
            <a:r>
              <a:rPr lang="en-US" sz="2400" dirty="0" smtClean="0"/>
              <a:t>Usual care</a:t>
            </a:r>
            <a:endParaRPr lang="en-US" sz="2400" dirty="0"/>
          </a:p>
          <a:p>
            <a:pPr algn="ctr"/>
            <a:r>
              <a:rPr lang="en-US" sz="2400" dirty="0"/>
              <a:t>Follow-up from research team</a:t>
            </a:r>
          </a:p>
          <a:p>
            <a:pPr algn="ctr"/>
            <a:r>
              <a:rPr lang="en-US" sz="2400" dirty="0"/>
              <a:t>$25 </a:t>
            </a:r>
            <a:r>
              <a:rPr lang="en-US" sz="2400" dirty="0" smtClean="0"/>
              <a:t>honorarium at study end</a:t>
            </a:r>
            <a:endParaRPr lang="en-US" sz="2400" dirty="0"/>
          </a:p>
          <a:p>
            <a:pPr algn="ctr"/>
            <a:r>
              <a:rPr lang="en-US" sz="2400" dirty="0" smtClean="0"/>
              <a:t>Automated monthly text messages to assess adherence for 12 months (after the study is complete)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3264" y="2475370"/>
            <a:ext cx="382493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Intervention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Check responses to </a:t>
            </a:r>
            <a:r>
              <a:rPr lang="en-US" sz="2000" u="sng" dirty="0" smtClean="0"/>
              <a:t>monthly</a:t>
            </a:r>
            <a:r>
              <a:rPr lang="en-US" sz="2000" dirty="0" smtClean="0"/>
              <a:t> text messages from patients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Telephone follow-up with non-adherent patients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82811" y="2475370"/>
            <a:ext cx="362718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Usual Care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17429" y="3129466"/>
            <a:ext cx="3885410" cy="12848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48" y="3250414"/>
            <a:ext cx="1023864" cy="10278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" rIns="0" bIns="3600" rtlCol="0" anchor="ctr"/>
          <a:lstStyle/>
          <a:p>
            <a:pPr algn="ctr"/>
            <a:r>
              <a:rPr lang="en-US" sz="1600" dirty="0" smtClean="0"/>
              <a:t>Supported by</a:t>
            </a:r>
          </a:p>
          <a:p>
            <a:pPr algn="ctr"/>
            <a:r>
              <a:rPr lang="en-US" sz="1600" dirty="0" err="1" smtClean="0"/>
              <a:t>WelTel</a:t>
            </a:r>
            <a:r>
              <a:rPr lang="en-US" sz="1600" dirty="0" smtClean="0"/>
              <a:t> Platform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21601" y="1213886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415212" y="1213886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29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7"/>
    </mc:Choice>
    <mc:Fallback xmlns="">
      <p:transition spd="slow" advTm="7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94944" y="3200400"/>
            <a:ext cx="784555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3600" b="1" dirty="0" smtClean="0">
                <a:latin typeface="+mj-lt"/>
                <a:ea typeface="Times New Roman"/>
                <a:cs typeface="Times New Roman"/>
              </a:rPr>
              <a:t>I. Asthma and Adherence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7"/>
    </mc:Choice>
    <mc:Fallback xmlns="">
      <p:transition spd="slow" advTm="7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Groups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1707" y="1811852"/>
            <a:ext cx="4411133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</a:p>
          <a:p>
            <a:pPr algn="ctr"/>
            <a:r>
              <a:rPr lang="en-US" sz="2400" dirty="0" smtClean="0"/>
              <a:t>Intervention</a:t>
            </a:r>
          </a:p>
          <a:p>
            <a:pPr algn="ctr"/>
            <a:r>
              <a:rPr lang="en-US" sz="2400" dirty="0" smtClean="0"/>
              <a:t>Follow-up from research team</a:t>
            </a:r>
          </a:p>
          <a:p>
            <a:pPr algn="ctr"/>
            <a:r>
              <a:rPr lang="en-US" sz="2400" dirty="0" smtClean="0"/>
              <a:t>$25 honorarium at study end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811852"/>
            <a:ext cx="4334934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  <a:endParaRPr lang="en-US" sz="2400" dirty="0" smtClean="0"/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  <a:endParaRPr lang="en-US" sz="2400" b="1" dirty="0"/>
          </a:p>
          <a:p>
            <a:pPr algn="ctr"/>
            <a:r>
              <a:rPr lang="en-US" sz="2400" dirty="0" smtClean="0"/>
              <a:t>Usual care</a:t>
            </a:r>
            <a:endParaRPr lang="en-US" sz="2400" dirty="0"/>
          </a:p>
          <a:p>
            <a:pPr algn="ctr"/>
            <a:r>
              <a:rPr lang="en-US" sz="2400" dirty="0"/>
              <a:t>Follow-up from research team</a:t>
            </a:r>
          </a:p>
          <a:p>
            <a:pPr algn="ctr"/>
            <a:r>
              <a:rPr lang="en-US" sz="2400" dirty="0"/>
              <a:t>$25 </a:t>
            </a:r>
            <a:r>
              <a:rPr lang="en-US" sz="2400" dirty="0" smtClean="0"/>
              <a:t>honorarium at study end</a:t>
            </a:r>
            <a:endParaRPr lang="en-US" sz="2400" dirty="0"/>
          </a:p>
          <a:p>
            <a:pPr algn="ctr"/>
            <a:r>
              <a:rPr lang="en-US" sz="2400" dirty="0" smtClean="0"/>
              <a:t>Automated monthly text messages to assess adherence for 12 months (after the study is complete)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3264" y="2475370"/>
            <a:ext cx="382493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Intervention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Check responses to </a:t>
            </a:r>
            <a:r>
              <a:rPr lang="en-US" sz="2000" u="sng" dirty="0" smtClean="0"/>
              <a:t>monthly</a:t>
            </a:r>
            <a:r>
              <a:rPr lang="en-US" sz="2000" dirty="0" smtClean="0"/>
              <a:t> text messages from patients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Telephone follow-up with non-adherent patients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82811" y="2475370"/>
            <a:ext cx="362718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Usual Care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17429" y="3129466"/>
            <a:ext cx="3885410" cy="12848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48" y="3250414"/>
            <a:ext cx="1023864" cy="10278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" rIns="0" bIns="3600" rtlCol="0" anchor="ctr"/>
          <a:lstStyle/>
          <a:p>
            <a:pPr algn="ctr"/>
            <a:r>
              <a:rPr lang="en-US" sz="1600" dirty="0" smtClean="0"/>
              <a:t>Supported by</a:t>
            </a:r>
          </a:p>
          <a:p>
            <a:pPr algn="ctr"/>
            <a:r>
              <a:rPr lang="en-US" sz="1600" dirty="0" err="1" smtClean="0"/>
              <a:t>WelTel</a:t>
            </a:r>
            <a:r>
              <a:rPr lang="en-US" sz="1600" dirty="0" smtClean="0"/>
              <a:t> Platform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21601" y="1213886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415212" y="1213886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30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9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2"/>
    </mc:Choice>
    <mc:Fallback xmlns="">
      <p:transition spd="slow" advTm="11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94944" y="3200400"/>
            <a:ext cx="7845552" cy="175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3600" b="1" dirty="0" smtClean="0">
                <a:latin typeface="Arial"/>
                <a:ea typeface="Times New Roman"/>
                <a:cs typeface="Times New Roman"/>
              </a:rPr>
              <a:t>IV. Conducting EmPhAsIS in your Pharmacy</a:t>
            </a:r>
          </a:p>
          <a:p>
            <a:pPr marL="0" indent="0" algn="ctr">
              <a:buNone/>
            </a:pPr>
            <a:r>
              <a:rPr lang="nl-NL" sz="3600" dirty="0" smtClean="0">
                <a:latin typeface="Arial"/>
                <a:ea typeface="Times New Roman"/>
                <a:cs typeface="Times New Roman"/>
              </a:rPr>
              <a:t>Resources and Baseline Procedures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31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0"/>
    </mc:Choice>
    <mc:Fallback xmlns="">
      <p:transition spd="slow" advTm="10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1: Binder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239" y="1600200"/>
            <a:ext cx="8729776" cy="4525963"/>
          </a:xfrm>
        </p:spPr>
        <p:txBody>
          <a:bodyPr>
            <a:normAutofit fontScale="92500"/>
          </a:bodyPr>
          <a:lstStyle/>
          <a:p>
            <a:r>
              <a:rPr lang="en-US" sz="3600" dirty="0" smtClean="0"/>
              <a:t>Important information contained</a:t>
            </a:r>
          </a:p>
          <a:p>
            <a:pPr lvl="1"/>
            <a:r>
              <a:rPr lang="en-US" sz="3200" b="1" dirty="0" smtClean="0"/>
              <a:t>Site # </a:t>
            </a:r>
          </a:p>
          <a:p>
            <a:pPr lvl="2"/>
            <a:r>
              <a:rPr lang="en-US" sz="3000" dirty="0" smtClean="0"/>
              <a:t>3-digit ‘pharmacy ID’ (i.e. 007)</a:t>
            </a:r>
          </a:p>
          <a:p>
            <a:pPr lvl="2"/>
            <a:r>
              <a:rPr lang="en-US" sz="2800" dirty="0" smtClean="0"/>
              <a:t>Unique to your pharmacy</a:t>
            </a:r>
          </a:p>
          <a:p>
            <a:pPr lvl="1"/>
            <a:r>
              <a:rPr lang="en-US" sz="3200" b="1" dirty="0" smtClean="0"/>
              <a:t>Randomization status </a:t>
            </a:r>
            <a:r>
              <a:rPr lang="en-US" sz="3200" dirty="0" smtClean="0"/>
              <a:t>(intervention or usual care)</a:t>
            </a:r>
          </a:p>
          <a:p>
            <a:pPr lvl="1"/>
            <a:r>
              <a:rPr lang="en-US" sz="3200" dirty="0" smtClean="0"/>
              <a:t>Patient</a:t>
            </a:r>
            <a:r>
              <a:rPr lang="en-US" sz="3200" b="1" dirty="0" smtClean="0"/>
              <a:t> </a:t>
            </a:r>
            <a:r>
              <a:rPr lang="en-US" sz="3200" b="1" dirty="0"/>
              <a:t>S</a:t>
            </a:r>
            <a:r>
              <a:rPr lang="en-US" sz="3200" b="1" dirty="0" smtClean="0"/>
              <a:t>tudy IDs </a:t>
            </a:r>
            <a:r>
              <a:rPr lang="en-US" sz="3200" dirty="0" smtClean="0"/>
              <a:t>(sheets of labels)</a:t>
            </a:r>
            <a:endParaRPr lang="en-US" sz="3200" b="1" dirty="0" smtClean="0"/>
          </a:p>
          <a:p>
            <a:pPr lvl="2"/>
            <a:r>
              <a:rPr lang="en-US" sz="2800" dirty="0" smtClean="0"/>
              <a:t>Unique to each patient that you will enroll </a:t>
            </a:r>
          </a:p>
          <a:p>
            <a:pPr lvl="1"/>
            <a:r>
              <a:rPr lang="en-US" sz="3200" b="1" dirty="0" smtClean="0"/>
              <a:t>Tools</a:t>
            </a:r>
            <a:r>
              <a:rPr lang="en-US" sz="3200" dirty="0" smtClean="0"/>
              <a:t> to conduct the study in your pharmacy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32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4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7"/>
    </mc:Choice>
    <mc:Fallback xmlns="">
      <p:transition spd="slow" advTm="15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1: Binder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239" y="1600200"/>
            <a:ext cx="8729776" cy="4525963"/>
          </a:xfrm>
        </p:spPr>
        <p:txBody>
          <a:bodyPr>
            <a:normAutofit fontScale="92500"/>
          </a:bodyPr>
          <a:lstStyle/>
          <a:p>
            <a:r>
              <a:rPr lang="en-US" sz="3600" dirty="0" smtClean="0"/>
              <a:t>Important information contained</a:t>
            </a:r>
          </a:p>
          <a:p>
            <a:pPr lvl="1"/>
            <a:r>
              <a:rPr lang="en-US" sz="3200" b="1" dirty="0" smtClean="0"/>
              <a:t>Site # </a:t>
            </a:r>
          </a:p>
          <a:p>
            <a:pPr lvl="2"/>
            <a:r>
              <a:rPr lang="en-US" sz="3000" dirty="0" smtClean="0"/>
              <a:t>3-digit ‘pharmacy ID’ (i.e. 007)</a:t>
            </a:r>
          </a:p>
          <a:p>
            <a:pPr lvl="2"/>
            <a:r>
              <a:rPr lang="en-US" sz="2800" dirty="0" smtClean="0"/>
              <a:t>Unique to your pharmacy</a:t>
            </a:r>
          </a:p>
          <a:p>
            <a:pPr lvl="1"/>
            <a:r>
              <a:rPr lang="en-US" sz="3200" b="1" dirty="0" smtClean="0"/>
              <a:t>Randomization status </a:t>
            </a:r>
            <a:r>
              <a:rPr lang="en-US" sz="3200" dirty="0" smtClean="0"/>
              <a:t>(intervention or usual care)</a:t>
            </a:r>
          </a:p>
          <a:p>
            <a:pPr lvl="1"/>
            <a:r>
              <a:rPr lang="en-US" sz="3200" dirty="0" smtClean="0"/>
              <a:t>Patient</a:t>
            </a:r>
            <a:r>
              <a:rPr lang="en-US" sz="3200" b="1" dirty="0" smtClean="0"/>
              <a:t> </a:t>
            </a:r>
            <a:r>
              <a:rPr lang="en-US" sz="3200" b="1" dirty="0"/>
              <a:t>S</a:t>
            </a:r>
            <a:r>
              <a:rPr lang="en-US" sz="3200" b="1" dirty="0" smtClean="0"/>
              <a:t>tudy IDs </a:t>
            </a:r>
            <a:r>
              <a:rPr lang="en-US" sz="3200" dirty="0" smtClean="0"/>
              <a:t>(sheets of labels)</a:t>
            </a:r>
            <a:endParaRPr lang="en-US" sz="3200" b="1" dirty="0" smtClean="0"/>
          </a:p>
          <a:p>
            <a:pPr lvl="2"/>
            <a:r>
              <a:rPr lang="en-US" sz="2800" dirty="0" smtClean="0"/>
              <a:t>Unique to each patient that you will enroll </a:t>
            </a:r>
          </a:p>
          <a:p>
            <a:pPr lvl="1"/>
            <a:r>
              <a:rPr lang="en-US" sz="3200" b="1" dirty="0" smtClean="0"/>
              <a:t>Tools</a:t>
            </a:r>
            <a:r>
              <a:rPr lang="en-US" sz="3200" dirty="0" smtClean="0"/>
              <a:t> to conduct the study in your pharmacy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33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2"/>
    </mc:Choice>
    <mc:Fallback xmlns="">
      <p:transition spd="slow" advTm="12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About Your Site 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up part of your </a:t>
            </a:r>
            <a:r>
              <a:rPr lang="en-US" b="1" dirty="0" smtClean="0"/>
              <a:t>username</a:t>
            </a:r>
            <a:r>
              <a:rPr lang="en-US" dirty="0" smtClean="0"/>
              <a:t> to allow access to all electronic resources</a:t>
            </a:r>
          </a:p>
          <a:p>
            <a:pPr lvl="1"/>
            <a:r>
              <a:rPr lang="en-US" dirty="0" smtClean="0"/>
              <a:t>Pharmacists section in </a:t>
            </a:r>
            <a:r>
              <a:rPr lang="en-US" dirty="0" err="1" smtClean="0"/>
              <a:t>EmPhAsIS</a:t>
            </a:r>
            <a:r>
              <a:rPr lang="en-US" dirty="0" smtClean="0"/>
              <a:t> website</a:t>
            </a:r>
          </a:p>
          <a:p>
            <a:pPr lvl="2"/>
            <a:r>
              <a:rPr lang="en-US" dirty="0" smtClean="0"/>
              <a:t>For Intervention and Usual Care Groups</a:t>
            </a:r>
          </a:p>
          <a:p>
            <a:pPr lvl="1"/>
            <a:r>
              <a:rPr lang="en-US" dirty="0" err="1" smtClean="0"/>
              <a:t>WelTel</a:t>
            </a:r>
            <a:r>
              <a:rPr lang="en-US" dirty="0" smtClean="0"/>
              <a:t> platform </a:t>
            </a:r>
          </a:p>
          <a:p>
            <a:pPr lvl="2"/>
            <a:r>
              <a:rPr lang="en-US" dirty="0" smtClean="0"/>
              <a:t>For Intervention Group only</a:t>
            </a:r>
          </a:p>
          <a:p>
            <a:r>
              <a:rPr lang="en-US" dirty="0" smtClean="0"/>
              <a:t>Same username for both resources</a:t>
            </a:r>
          </a:p>
          <a:p>
            <a:pPr marL="914400" lvl="2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67097" y="5342707"/>
            <a:ext cx="6962504" cy="1253717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username = </a:t>
            </a:r>
            <a:r>
              <a:rPr lang="en-US" sz="4400" b="1" dirty="0" err="1" smtClean="0">
                <a:solidFill>
                  <a:schemeClr val="tx1"/>
                </a:solidFill>
              </a:rPr>
              <a:t>phar</a:t>
            </a:r>
            <a:r>
              <a:rPr lang="en-US" sz="4400" b="1" dirty="0" smtClean="0">
                <a:solidFill>
                  <a:schemeClr val="tx1"/>
                </a:solidFill>
              </a:rPr>
              <a:t>###                             (i.e. phar007)</a:t>
            </a:r>
            <a:endParaRPr lang="en-US" sz="4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6" name="Rectangle 5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0" name="Rectangle 9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34</a:t>
            </a:fld>
            <a:endParaRPr lang="en-US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2"/>
    </mc:Choice>
    <mc:Fallback xmlns="">
      <p:transition spd="slow" advTm="10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About Your Site 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up part of your </a:t>
            </a:r>
            <a:r>
              <a:rPr lang="en-US" b="1" dirty="0" smtClean="0"/>
              <a:t>username</a:t>
            </a:r>
            <a:r>
              <a:rPr lang="en-US" dirty="0" smtClean="0"/>
              <a:t> to allow access to all electronic resources</a:t>
            </a:r>
          </a:p>
          <a:p>
            <a:pPr lvl="1"/>
            <a:r>
              <a:rPr lang="en-US" dirty="0" smtClean="0"/>
              <a:t>Pharmacists section in </a:t>
            </a:r>
            <a:r>
              <a:rPr lang="en-US" dirty="0" err="1" smtClean="0"/>
              <a:t>EmPhAsIS</a:t>
            </a:r>
            <a:r>
              <a:rPr lang="en-US" dirty="0" smtClean="0"/>
              <a:t> website</a:t>
            </a:r>
          </a:p>
          <a:p>
            <a:pPr lvl="2"/>
            <a:r>
              <a:rPr lang="en-US" dirty="0" smtClean="0"/>
              <a:t>For Intervention and Usual Care Groups</a:t>
            </a:r>
          </a:p>
          <a:p>
            <a:pPr lvl="1"/>
            <a:r>
              <a:rPr lang="en-US" dirty="0" err="1" smtClean="0"/>
              <a:t>WelTel</a:t>
            </a:r>
            <a:r>
              <a:rPr lang="en-US" dirty="0" smtClean="0"/>
              <a:t> platform </a:t>
            </a:r>
          </a:p>
          <a:p>
            <a:pPr lvl="2"/>
            <a:r>
              <a:rPr lang="en-US" dirty="0" smtClean="0"/>
              <a:t>For Intervention Group only</a:t>
            </a:r>
          </a:p>
          <a:p>
            <a:r>
              <a:rPr lang="en-US" dirty="0" smtClean="0"/>
              <a:t>Same username for both resources</a:t>
            </a:r>
          </a:p>
          <a:p>
            <a:pPr marL="914400" lvl="2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67097" y="5342707"/>
            <a:ext cx="6962504" cy="1253717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username = </a:t>
            </a:r>
            <a:r>
              <a:rPr lang="en-US" sz="4400" b="1" dirty="0" err="1" smtClean="0">
                <a:solidFill>
                  <a:schemeClr val="tx1"/>
                </a:solidFill>
              </a:rPr>
              <a:t>phar</a:t>
            </a:r>
            <a:r>
              <a:rPr lang="en-US" sz="4400" b="1" dirty="0" smtClean="0">
                <a:solidFill>
                  <a:schemeClr val="tx1"/>
                </a:solidFill>
              </a:rPr>
              <a:t>###                             (i.e. phar007)</a:t>
            </a:r>
            <a:endParaRPr lang="en-US" sz="4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6" name="Rectangle 5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0" name="Rectangle 9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35</a:t>
            </a:fld>
            <a:endParaRPr lang="en-US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2"/>
    </mc:Choice>
    <mc:Fallback xmlns="">
      <p:transition spd="slow" advTm="9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2: Website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0"/>
            <a:ext cx="8494515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b="1" dirty="0" smtClean="0"/>
              <a:t>Click</a:t>
            </a:r>
            <a:r>
              <a:rPr lang="en-US" dirty="0" smtClean="0"/>
              <a:t> on “INFO” to access Pharmacists Section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b="1" dirty="0" smtClean="0"/>
              <a:t>Enter</a:t>
            </a:r>
            <a:r>
              <a:rPr lang="en-US" dirty="0" smtClean="0"/>
              <a:t> username (i.e. phar007)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476" y="2149180"/>
            <a:ext cx="6320283" cy="1718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813" y="4707146"/>
            <a:ext cx="6122014" cy="198466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Oval 1"/>
          <p:cNvSpPr/>
          <p:nvPr/>
        </p:nvSpPr>
        <p:spPr>
          <a:xfrm>
            <a:off x="7408228" y="2056082"/>
            <a:ext cx="514090" cy="38526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94320" y="5037890"/>
            <a:ext cx="1095691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36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7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76"/>
    </mc:Choice>
    <mc:Fallback xmlns="">
      <p:transition spd="slow" advTm="16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2: Website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0"/>
            <a:ext cx="8494515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b="1" dirty="0" smtClean="0"/>
              <a:t>Click</a:t>
            </a:r>
            <a:r>
              <a:rPr lang="en-US" dirty="0" smtClean="0"/>
              <a:t> on “INFO” to access Pharmacists Section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b="1" dirty="0" smtClean="0"/>
              <a:t>Enter</a:t>
            </a:r>
            <a:r>
              <a:rPr lang="en-US" dirty="0" smtClean="0"/>
              <a:t> username (i.e. phar007)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476" y="2149180"/>
            <a:ext cx="6320283" cy="1718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813" y="4707146"/>
            <a:ext cx="6122014" cy="198466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Oval 1"/>
          <p:cNvSpPr/>
          <p:nvPr/>
        </p:nvSpPr>
        <p:spPr>
          <a:xfrm>
            <a:off x="7408228" y="2056082"/>
            <a:ext cx="514090" cy="38526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94320" y="5037890"/>
            <a:ext cx="1095691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5"/>
    </mc:Choice>
    <mc:Fallback xmlns="">
      <p:transition spd="slow" advTm="12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3: </a:t>
            </a:r>
            <a:r>
              <a:rPr lang="en-US" dirty="0" err="1" smtClean="0"/>
              <a:t>WelTel</a:t>
            </a:r>
            <a:r>
              <a:rPr lang="en-US" dirty="0" smtClean="0"/>
              <a:t>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Intervention Group </a:t>
            </a:r>
            <a:r>
              <a:rPr lang="en-US" u="sng" dirty="0" smtClean="0"/>
              <a:t>only</a:t>
            </a:r>
            <a:r>
              <a:rPr lang="en-US" dirty="0" smtClean="0"/>
              <a:t>, use to:</a:t>
            </a:r>
          </a:p>
          <a:p>
            <a:pPr lvl="1"/>
            <a:r>
              <a:rPr lang="en-US" b="1" dirty="0" smtClean="0"/>
              <a:t>Register</a:t>
            </a:r>
            <a:r>
              <a:rPr lang="en-US" dirty="0" smtClean="0"/>
              <a:t> patients for automated monthly texts</a:t>
            </a:r>
          </a:p>
          <a:p>
            <a:pPr lvl="1"/>
            <a:r>
              <a:rPr lang="en-US" b="1" dirty="0" smtClean="0"/>
              <a:t>Check</a:t>
            </a:r>
            <a:r>
              <a:rPr lang="en-US" dirty="0" smtClean="0"/>
              <a:t> responses to monthly texts from patients</a:t>
            </a:r>
          </a:p>
          <a:p>
            <a:pPr lvl="1"/>
            <a:r>
              <a:rPr lang="en-US" b="1" dirty="0" smtClean="0"/>
              <a:t>Manage</a:t>
            </a:r>
            <a:r>
              <a:rPr lang="en-US" dirty="0" smtClean="0"/>
              <a:t> follow-ups with non-adherent patients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38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9"/>
    </mc:Choice>
    <mc:Fallback xmlns="">
      <p:transition spd="slow" advTm="13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your </a:t>
            </a:r>
            <a:r>
              <a:rPr lang="en-US" dirty="0" err="1" smtClean="0"/>
              <a:t>WelTel</a:t>
            </a:r>
            <a:r>
              <a:rPr lang="en-US" dirty="0" smtClean="0"/>
              <a:t>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190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After training, you will receive an email to “reset” your </a:t>
            </a:r>
            <a:r>
              <a:rPr lang="en-US" sz="2600" dirty="0" err="1" smtClean="0"/>
              <a:t>WelTel</a:t>
            </a:r>
            <a:r>
              <a:rPr lang="en-US" sz="2600" dirty="0" smtClean="0"/>
              <a:t> password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Create password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You are now ready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to register patients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into the platform</a:t>
            </a:r>
          </a:p>
          <a:p>
            <a:pPr marL="0" indent="0">
              <a:buNone/>
            </a:pPr>
            <a:endParaRPr lang="en-US" sz="26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2" name="Picture 11" descr="Screen Shot 2015-03-04 at 下午1.29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10" y="2520413"/>
            <a:ext cx="5775158" cy="13167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 descr="Screen Shot 2015-03-04 at 下午1.33.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55" y="3918857"/>
            <a:ext cx="2332915" cy="290623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4710012" y="3385449"/>
            <a:ext cx="1625870" cy="600591"/>
          </a:xfrm>
          <a:prstGeom prst="straightConnector1">
            <a:avLst/>
          </a:prstGeom>
          <a:ln w="476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35881" y="3622600"/>
            <a:ext cx="1907177" cy="1200329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anose="020B0604020202020204" pitchFamily="34" charset="0"/>
              </a:rPr>
              <a:t>Will lead you to this  screen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1738" y="5107578"/>
            <a:ext cx="1677728" cy="1293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670991" y="5624764"/>
            <a:ext cx="1907177" cy="1200329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anose="020B0604020202020204" pitchFamily="34" charset="0"/>
              </a:rPr>
              <a:t>No username required at this stage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39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2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0"/>
    </mc:Choice>
    <mc:Fallback xmlns="">
      <p:transition spd="slow" advTm="12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Asthma?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4374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‘Adherence is a big problem in asthma’</a:t>
            </a:r>
          </a:p>
          <a:p>
            <a:pPr marL="0" indent="0" algn="ctr">
              <a:buNone/>
            </a:pPr>
            <a:endParaRPr lang="en-US" sz="2400" b="1" dirty="0" smtClean="0"/>
          </a:p>
          <a:p>
            <a:r>
              <a:rPr lang="en-US" sz="2800" dirty="0" smtClean="0"/>
              <a:t>Adherence to asthma controller therapies</a:t>
            </a:r>
          </a:p>
          <a:p>
            <a:pPr marL="457200" lvl="1" indent="0">
              <a:buNone/>
            </a:pPr>
            <a:r>
              <a:rPr lang="en-US" dirty="0" smtClean="0"/>
              <a:t>-30 – 70% 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/>
              <a:t>In BC: 34%</a:t>
            </a:r>
            <a:r>
              <a:rPr lang="en-US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 smtClean="0"/>
              <a:t>Improving adherence can </a:t>
            </a:r>
            <a:r>
              <a:rPr lang="en-US" sz="2800" b="1" dirty="0" smtClean="0"/>
              <a:t>prevent</a:t>
            </a:r>
            <a:r>
              <a:rPr lang="en-US" sz="2800" dirty="0" smtClean="0"/>
              <a:t> asthma-related:</a:t>
            </a:r>
            <a:endParaRPr lang="en-US" sz="2400" dirty="0" smtClean="0"/>
          </a:p>
          <a:p>
            <a:pPr lvl="1"/>
            <a:r>
              <a:rPr lang="en-US" sz="2400" dirty="0" smtClean="0"/>
              <a:t>Doctor visits (~9M/</a:t>
            </a:r>
            <a:r>
              <a:rPr lang="en-US" sz="2400" dirty="0" err="1" smtClean="0"/>
              <a:t>yr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Emergency visits (~4 M/</a:t>
            </a:r>
            <a:r>
              <a:rPr lang="en-US" sz="2400" dirty="0" err="1" smtClean="0"/>
              <a:t>yr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Hospitalizations (~1 M/</a:t>
            </a:r>
            <a:r>
              <a:rPr lang="en-US" sz="2400" dirty="0" err="1" smtClean="0"/>
              <a:t>yr</a:t>
            </a:r>
            <a:r>
              <a:rPr lang="en-US" sz="2400" dirty="0" smtClean="0"/>
              <a:t>)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endParaRPr lang="en-US" sz="20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408A-0656-4CA3-A912-FE00D5F629FC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5"/>
    </mc:Choice>
    <mc:Fallback xmlns="">
      <p:transition spd="slow" advTm="1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your </a:t>
            </a:r>
            <a:r>
              <a:rPr lang="en-US" dirty="0" err="1" smtClean="0"/>
              <a:t>WelTel</a:t>
            </a:r>
            <a:r>
              <a:rPr lang="en-US" dirty="0" smtClean="0"/>
              <a:t>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190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After training, you will receive an email to “reset” your </a:t>
            </a:r>
            <a:r>
              <a:rPr lang="en-US" sz="2600" dirty="0" err="1" smtClean="0"/>
              <a:t>WelTel</a:t>
            </a:r>
            <a:r>
              <a:rPr lang="en-US" sz="2600" dirty="0" smtClean="0"/>
              <a:t> password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Create password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You are now ready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to register patients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into the platform</a:t>
            </a:r>
          </a:p>
          <a:p>
            <a:pPr marL="0" indent="0">
              <a:buNone/>
            </a:pPr>
            <a:endParaRPr lang="en-US" sz="26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2" name="Picture 11" descr="Screen Shot 2015-03-04 at 下午1.29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10" y="2520413"/>
            <a:ext cx="5775158" cy="13167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 descr="Screen Shot 2015-03-04 at 下午1.33.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55" y="3918857"/>
            <a:ext cx="2332915" cy="290623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4710012" y="3385449"/>
            <a:ext cx="1625870" cy="600591"/>
          </a:xfrm>
          <a:prstGeom prst="straightConnector1">
            <a:avLst/>
          </a:prstGeom>
          <a:ln w="476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35881" y="3622600"/>
            <a:ext cx="1907177" cy="1200329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anose="020B0604020202020204" pitchFamily="34" charset="0"/>
              </a:rPr>
              <a:t>Will lead you to this  screen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1738" y="5107578"/>
            <a:ext cx="1677728" cy="1293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670991" y="5624764"/>
            <a:ext cx="1907177" cy="1200329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anose="020B0604020202020204" pitchFamily="34" charset="0"/>
              </a:rPr>
              <a:t>No username required at this stage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4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0"/>
    </mc:Choice>
    <mc:Fallback xmlns="">
      <p:transition spd="slow" advTm="10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</a:t>
            </a:r>
            <a:r>
              <a:rPr lang="en-US" dirty="0" err="1" smtClean="0"/>
              <a:t>WelTel</a:t>
            </a:r>
            <a:r>
              <a:rPr lang="en-US" dirty="0" smtClean="0"/>
              <a:t>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4255"/>
            <a:ext cx="8229600" cy="4525963"/>
          </a:xfrm>
        </p:spPr>
        <p:txBody>
          <a:bodyPr>
            <a:normAutofit/>
          </a:bodyPr>
          <a:lstStyle/>
          <a:p>
            <a:r>
              <a:rPr lang="en-CA" sz="2000" b="1" dirty="0" smtClean="0">
                <a:cs typeface="Arial" panose="020B0604020202020204" pitchFamily="34" charset="0"/>
              </a:rPr>
              <a:t>Go </a:t>
            </a:r>
            <a:r>
              <a:rPr lang="en-CA" sz="2000" dirty="0" smtClean="0">
                <a:cs typeface="Arial" panose="020B0604020202020204" pitchFamily="34" charset="0"/>
              </a:rPr>
              <a:t>to “Pharmacists” section in </a:t>
            </a:r>
            <a:r>
              <a:rPr lang="en-CA" sz="2000" dirty="0" err="1" smtClean="0">
                <a:cs typeface="Arial" panose="020B0604020202020204" pitchFamily="34" charset="0"/>
              </a:rPr>
              <a:t>EmPhAsIS</a:t>
            </a:r>
            <a:r>
              <a:rPr lang="en-CA" sz="2000" dirty="0" smtClean="0">
                <a:cs typeface="Arial" panose="020B0604020202020204" pitchFamily="34" charset="0"/>
              </a:rPr>
              <a:t> website</a:t>
            </a:r>
            <a:endParaRPr lang="en-CA" sz="2000" b="1" dirty="0" smtClean="0">
              <a:cs typeface="Arial" panose="020B0604020202020204" pitchFamily="34" charset="0"/>
            </a:endParaRPr>
          </a:p>
          <a:p>
            <a:r>
              <a:rPr lang="en-CA" sz="2000" b="1" dirty="0" smtClean="0">
                <a:cs typeface="Arial" panose="020B0604020202020204" pitchFamily="34" charset="0"/>
              </a:rPr>
              <a:t>Enter</a:t>
            </a:r>
            <a:r>
              <a:rPr lang="en-CA" sz="2000" dirty="0" smtClean="0">
                <a:cs typeface="Arial" panose="020B0604020202020204" pitchFamily="34" charset="0"/>
              </a:rPr>
              <a:t> your username + created password</a:t>
            </a:r>
            <a:endParaRPr lang="en-CA" sz="2000" dirty="0"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0" y="2169211"/>
            <a:ext cx="7300953" cy="465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903" y="3232858"/>
            <a:ext cx="2173725" cy="2802671"/>
          </a:xfrm>
          <a:prstGeom prst="rect">
            <a:avLst/>
          </a:prstGeom>
        </p:spPr>
      </p:pic>
      <p:sp>
        <p:nvSpPr>
          <p:cNvPr id="9" name="Left Arrow Callout 8"/>
          <p:cNvSpPr/>
          <p:nvPr/>
        </p:nvSpPr>
        <p:spPr>
          <a:xfrm>
            <a:off x="6706274" y="3906046"/>
            <a:ext cx="2407678" cy="72814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612"/>
            </a:avLst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  <a:r>
              <a:rPr lang="en-US" sz="2400" dirty="0" smtClean="0">
                <a:solidFill>
                  <a:schemeClr val="tx1"/>
                </a:solidFill>
              </a:rPr>
              <a:t>our </a:t>
            </a:r>
            <a:r>
              <a:rPr lang="en-US" sz="2400" b="1" dirty="0" smtClean="0">
                <a:solidFill>
                  <a:schemeClr val="tx1"/>
                </a:solidFill>
              </a:rPr>
              <a:t>username </a:t>
            </a:r>
            <a:r>
              <a:rPr lang="en-US" sz="2400" dirty="0" smtClean="0">
                <a:solidFill>
                  <a:schemeClr val="tx1"/>
                </a:solidFill>
              </a:rPr>
              <a:t>(i.e. phar007)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ight Arrow Callout 9"/>
          <p:cNvSpPr/>
          <p:nvPr/>
        </p:nvSpPr>
        <p:spPr>
          <a:xfrm>
            <a:off x="3971109" y="4270119"/>
            <a:ext cx="2051544" cy="916927"/>
          </a:xfrm>
          <a:prstGeom prst="rightArrowCallout">
            <a:avLst>
              <a:gd name="adj1" fmla="val 20918"/>
              <a:gd name="adj2" fmla="val 18878"/>
              <a:gd name="adj3" fmla="val 25000"/>
              <a:gd name="adj4" fmla="val 87284"/>
            </a:avLst>
          </a:prstGeom>
          <a:solidFill>
            <a:srgbClr val="FFFF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Your created </a:t>
            </a:r>
            <a:r>
              <a:rPr lang="en-US" sz="2400" b="1" dirty="0" smtClean="0">
                <a:solidFill>
                  <a:srgbClr val="000000"/>
                </a:solidFill>
              </a:rPr>
              <a:t>password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>
            <a:stCxn id="18" idx="3"/>
          </p:cNvCxnSpPr>
          <p:nvPr/>
        </p:nvCxnSpPr>
        <p:spPr>
          <a:xfrm flipV="1">
            <a:off x="1267097" y="3540034"/>
            <a:ext cx="4572000" cy="1123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8316" y="4416020"/>
            <a:ext cx="1198781" cy="4956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41</a:t>
            </a:fld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6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6"/>
    </mc:Choice>
    <mc:Fallback xmlns="">
      <p:transition spd="slow" advTm="1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</a:t>
            </a:r>
            <a:r>
              <a:rPr lang="en-US" dirty="0" err="1" smtClean="0"/>
              <a:t>WelTel</a:t>
            </a:r>
            <a:r>
              <a:rPr lang="en-US" dirty="0" smtClean="0"/>
              <a:t>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4255"/>
            <a:ext cx="8229600" cy="4525963"/>
          </a:xfrm>
        </p:spPr>
        <p:txBody>
          <a:bodyPr>
            <a:normAutofit/>
          </a:bodyPr>
          <a:lstStyle/>
          <a:p>
            <a:r>
              <a:rPr lang="en-CA" sz="2000" b="1" dirty="0" smtClean="0">
                <a:cs typeface="Arial" panose="020B0604020202020204" pitchFamily="34" charset="0"/>
              </a:rPr>
              <a:t>Go </a:t>
            </a:r>
            <a:r>
              <a:rPr lang="en-CA" sz="2000" dirty="0" smtClean="0">
                <a:cs typeface="Arial" panose="020B0604020202020204" pitchFamily="34" charset="0"/>
              </a:rPr>
              <a:t>to “Pharmacists” section in </a:t>
            </a:r>
            <a:r>
              <a:rPr lang="en-CA" sz="2000" dirty="0" err="1" smtClean="0">
                <a:cs typeface="Arial" panose="020B0604020202020204" pitchFamily="34" charset="0"/>
              </a:rPr>
              <a:t>EmPhAsIS</a:t>
            </a:r>
            <a:r>
              <a:rPr lang="en-CA" sz="2000" dirty="0" smtClean="0">
                <a:cs typeface="Arial" panose="020B0604020202020204" pitchFamily="34" charset="0"/>
              </a:rPr>
              <a:t> website</a:t>
            </a:r>
            <a:endParaRPr lang="en-CA" sz="2000" b="1" dirty="0" smtClean="0">
              <a:cs typeface="Arial" panose="020B0604020202020204" pitchFamily="34" charset="0"/>
            </a:endParaRPr>
          </a:p>
          <a:p>
            <a:r>
              <a:rPr lang="en-CA" sz="2000" b="1" dirty="0" smtClean="0">
                <a:cs typeface="Arial" panose="020B0604020202020204" pitchFamily="34" charset="0"/>
              </a:rPr>
              <a:t>Enter</a:t>
            </a:r>
            <a:r>
              <a:rPr lang="en-CA" sz="2000" dirty="0" smtClean="0">
                <a:cs typeface="Arial" panose="020B0604020202020204" pitchFamily="34" charset="0"/>
              </a:rPr>
              <a:t> your username + created password</a:t>
            </a:r>
            <a:endParaRPr lang="en-CA" sz="2000" dirty="0"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0" y="2169211"/>
            <a:ext cx="7300953" cy="465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903" y="3232858"/>
            <a:ext cx="2173725" cy="2802671"/>
          </a:xfrm>
          <a:prstGeom prst="rect">
            <a:avLst/>
          </a:prstGeom>
        </p:spPr>
      </p:pic>
      <p:sp>
        <p:nvSpPr>
          <p:cNvPr id="9" name="Left Arrow Callout 8"/>
          <p:cNvSpPr/>
          <p:nvPr/>
        </p:nvSpPr>
        <p:spPr>
          <a:xfrm>
            <a:off x="6706274" y="3906046"/>
            <a:ext cx="2407678" cy="72814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612"/>
            </a:avLst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  <a:r>
              <a:rPr lang="en-US" sz="2400" dirty="0" smtClean="0">
                <a:solidFill>
                  <a:schemeClr val="tx1"/>
                </a:solidFill>
              </a:rPr>
              <a:t>our </a:t>
            </a:r>
            <a:r>
              <a:rPr lang="en-US" sz="2400" b="1" dirty="0" smtClean="0">
                <a:solidFill>
                  <a:schemeClr val="tx1"/>
                </a:solidFill>
              </a:rPr>
              <a:t>username </a:t>
            </a:r>
            <a:r>
              <a:rPr lang="en-US" sz="2400" dirty="0" smtClean="0">
                <a:solidFill>
                  <a:schemeClr val="tx1"/>
                </a:solidFill>
              </a:rPr>
              <a:t>(i.e. phar007)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ight Arrow Callout 9"/>
          <p:cNvSpPr/>
          <p:nvPr/>
        </p:nvSpPr>
        <p:spPr>
          <a:xfrm>
            <a:off x="3971109" y="4270119"/>
            <a:ext cx="2051544" cy="916927"/>
          </a:xfrm>
          <a:prstGeom prst="rightArrowCallout">
            <a:avLst>
              <a:gd name="adj1" fmla="val 20918"/>
              <a:gd name="adj2" fmla="val 18878"/>
              <a:gd name="adj3" fmla="val 25000"/>
              <a:gd name="adj4" fmla="val 87284"/>
            </a:avLst>
          </a:prstGeom>
          <a:solidFill>
            <a:srgbClr val="FFFF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Your created </a:t>
            </a:r>
            <a:r>
              <a:rPr lang="en-US" sz="2400" b="1" dirty="0" smtClean="0">
                <a:solidFill>
                  <a:srgbClr val="000000"/>
                </a:solidFill>
              </a:rPr>
              <a:t>password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>
            <a:stCxn id="18" idx="3"/>
          </p:cNvCxnSpPr>
          <p:nvPr/>
        </p:nvCxnSpPr>
        <p:spPr>
          <a:xfrm flipV="1">
            <a:off x="1267097" y="3540034"/>
            <a:ext cx="4572000" cy="1123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8316" y="4416020"/>
            <a:ext cx="1198781" cy="4956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42</a:t>
            </a:fld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3"/>
    </mc:Choice>
    <mc:Fallback xmlns="">
      <p:transition spd="slow" advTm="11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Baseline </a:t>
            </a:r>
            <a:r>
              <a:rPr lang="en-CA" dirty="0" err="1" smtClean="0"/>
              <a:t>EmPhAsIS</a:t>
            </a:r>
            <a:r>
              <a:rPr lang="en-CA" dirty="0" smtClean="0"/>
              <a:t> Procedures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63" y="1600200"/>
            <a:ext cx="4718163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200" b="1" dirty="0" smtClean="0"/>
              <a:t>Recruit</a:t>
            </a:r>
            <a:r>
              <a:rPr lang="en-CA" sz="3200" dirty="0" smtClean="0"/>
              <a:t> (Explain study to patients)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b="1" dirty="0" smtClean="0"/>
              <a:t>Screen</a:t>
            </a:r>
            <a:r>
              <a:rPr lang="en-CA" sz="3200" dirty="0" smtClean="0"/>
              <a:t> (Patients for eligibility)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b="1" dirty="0" smtClean="0"/>
              <a:t>Consent</a:t>
            </a:r>
            <a:r>
              <a:rPr lang="en-CA" sz="3200" dirty="0" smtClean="0"/>
              <a:t> (Eligible patients)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b="1" dirty="0" smtClean="0"/>
              <a:t>Complete</a:t>
            </a:r>
            <a:r>
              <a:rPr lang="en-CA" sz="3200" dirty="0" smtClean="0"/>
              <a:t> Enrolment Procedures                (Related to Intervention or Usual Care)</a:t>
            </a:r>
          </a:p>
          <a:p>
            <a:pPr marL="0" indent="0">
              <a:buNone/>
            </a:pPr>
            <a:endParaRPr lang="en-CA" sz="32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4726" y="1600200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your binder</a:t>
            </a:r>
          </a:p>
          <a:p>
            <a:pPr lvl="1"/>
            <a:r>
              <a:rPr lang="en-US" b="1" dirty="0" smtClean="0"/>
              <a:t>Enrollment and Recruitment Flow Chart </a:t>
            </a:r>
            <a:r>
              <a:rPr lang="en-US" dirty="0" smtClean="0"/>
              <a:t>(laminated)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39" y="3325446"/>
            <a:ext cx="2332339" cy="3391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97" y="1355768"/>
            <a:ext cx="685733" cy="720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43</a:t>
            </a:fld>
            <a:endParaRPr lang="en-US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0"/>
    </mc:Choice>
    <mc:Fallback xmlns="">
      <p:transition spd="slow" advTm="17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Eligibility Criteria for Patients</a:t>
            </a:r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98" y="2534031"/>
            <a:ext cx="3465004" cy="40869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74065" y="3149939"/>
            <a:ext cx="180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1. </a:t>
            </a:r>
            <a:r>
              <a:rPr lang="en-CA" sz="2400" dirty="0" smtClean="0"/>
              <a:t>14 years or older </a:t>
            </a:r>
            <a:endParaRPr lang="en-CA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314050" y="2029142"/>
            <a:ext cx="180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2. </a:t>
            </a:r>
            <a:r>
              <a:rPr lang="en-CA" sz="2400" dirty="0" smtClean="0"/>
              <a:t>Diagnosed with asthma</a:t>
            </a:r>
            <a:endParaRPr lang="en-CA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38576" y="1575875"/>
            <a:ext cx="206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3. </a:t>
            </a:r>
            <a:r>
              <a:rPr lang="en-CA" sz="2400" dirty="0" smtClean="0"/>
              <a:t>Prescribed with inhaled corticosteroids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52013" y="2776204"/>
            <a:ext cx="23246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4.</a:t>
            </a:r>
            <a:r>
              <a:rPr lang="en-CA" sz="2400" dirty="0" smtClean="0"/>
              <a:t>Have a cell phone with text capabilities</a:t>
            </a:r>
            <a:endParaRPr lang="en-CA" sz="2400" dirty="0"/>
          </a:p>
        </p:txBody>
      </p:sp>
      <p:sp>
        <p:nvSpPr>
          <p:cNvPr id="3" name="AutoShape 2" descr="data:image/jpeg;base64,/9j/4AAQSkZJRgABAQAAAQABAAD/2wCEAAkGBxASEhUSEhEUEhQVFhUVExUXFRAQERUUFBcWFhcRFRUYHiggGRslHRMUITEiJSktLi4uFx8zODMsNygtLisBCgoKDg0OGxAQGywkHyIsLCwtLCwsLCwsLCwtLCwsLDQsLCwsLCwsLCwsLCwsLCwsLCwsLCwuLCwsNSwsLCwsLP/AABEIAPgAzAMBIgACEQEDEQH/xAAcAAEAAQUBAQAAAAAAAAAAAAAAAwIEBQYHCAH/xABAEAACAQIDBAcFBgQEBwAAAAAAAQIDEQQSIQUxQVEGBxMiYXGBMkJykaEUgpKxwdEjYuHwM0NSohUkc4OywvH/xAAZAQEAAwEBAAAAAAAAAAAAAAAAAQMEAgX/xAAhEQEAAgIBBQEBAQAAAAAAAAAAAQIDESEEEjFBUROBMv/aAAwDAQACEQMRAD8A7iAAAAAAAAAAAAAAAAAAAAAAAAAAAAAAAAAAAAAAAAAAAAAAAAAAAAAAAAAAAAAAAAAAAAAAAAAAAAAAtp4xe4s+/VWUFbnLd8rvwNM6Q9MJRbp0n2k91oZlFPlmXek/K3kRsbhj9qUKKvVqxh4N6252Wti5o1YzipRalGSTjJNNNPVNNb0cbnsbG4l5q8+yg/d978K3epvXQKt2cHhHJtU1mpOWsnBvvR9G16SS4DY20AEgAAAAAAAAAAAAAAAAAAAAAAADE7S6QUKN7zi2t95Wirc3+1/Q1TE9M3Wk6dGm6z8Van55Nbr4m/QwO1OjdGli6zxFaco53OlTV8zhLvJc2lqtLezvMi8bOEYxwtCEYvV7rrK3fM1puyu7e6W85iJnyTPxnamKm6aWIqZb2WSLtduyUdNZataGAq7UhG6wtKLnZZcykpyzXbyxSu0lbW/HkUYqhSnKnKfaVJ972cspOLnNxzNXV45px0VuTRfYHZ9fMpOSpRzZssVrK2lpXvdO73u603FjhcYJ1XSj2sWqlu9fJq+fdbSv/aMVDaM6NaFeTjFQfehHvycX3ZJ28G/VI2CvJJXeiNf2vQs204wi9XL3r8f70I1tG4jl1CE1JJp3TSaa3NPc0VHHKvWJWoUI4egoylC8e1kr933YqO7RacdEdG6F7d+2YWFV27RdyqlpapHe7cE1aSXKRM1mPJTLW/hnQAcrAAAAAAAAAAAAAAAAAAAAABqXWBslVIU66jmlSllesl3KjSu7NNpSyvfzMBSwUoxzzk3CCzqlTSVku842Wjtu43S8TpNelGcXCSvGScWuaas0c0nh8TGtUouTTi8uZd1WtLJNeNpKXHVRW67JrHLi69njqNKMVF2UbtqFqloRyublN8lUjNq97O9mXuJrzvlhHXfm3xtp876rfwLLC7Kpw1k7pbl7MIpKcV52hUyeMYxvuMLt3pOorssPbRWzK1klpaC/UvitZnVWfJlikbsl2ptSlDO5yc5xk0oK8fC17arWSuahtTalXEO85WjwitIr04shnVbbbd297e8gktbGjtiHm3z2yTyt5u275vf/AEN16pNtdjiXh5PuV13b8KsFdfOOZeaiaXNfsymlUlCSlB5ZxalF8VKLupejVynLXcNPT37bPTYMfsDakMVh6deFrTjql7slpKPo00ZAyvUAAAAAAAAAAAAAAAAAAAAAA1bpjTVJxxF7L2Kn1cZf+S9UZ/auOjQo1K0k5Rpxc2lvtFXZw7pN0jrY2pmm7QXsU17MfHxfid0x9zPnzRjjXuVxtzpFOteELxh9ZeL8PAwpFckizdWIiNQ8a9ptbdnw+VNxU0DqXEcIJJPfx/M+TSWvG2vJaL+qKmuHy8yGSK5hfSXROp7bVqtXCyek12tNPdmjpUS8Wsjt/Kzqx5lwmMqUKkK1KWWdOSlF/mvJptPwbPRmw9pwxVCnXhunFO3J7nH0dzHeJ29bBaJrpfAA4XgAAAAAAAAAAAAAAAAAApqU1JOMkmmmmnqmno0zgPSfY7wmJqUH7Keam+dOWsX6bn4xZ6AND619jKpQjiYrvUXlnbjSm7a/DJp+UpFmK2rM3VY++m48w5QVRZQj6mbKvIvHtMfD5BlR0rR1VxIanNFzJEFtLctxEu6yhqwurr1R0Xqc23bNhZPRtuHxJXt6xX+w50pWZfbGxEqVaNSDs01JfFB5l6b1YptTbVjy9nL0aCDA4qNWnCrH2ZxjJeUle31JzI9cAAAAAAAAAAAAAAAAAAAjxNCNSEoTWaM4uMlwcZKzXyZIAPPG29nSw1epQlvpyaT5x3wl6xafqWR03rc2NeMMXFezalV+FvuS9JNr7y5HMkbKW3ES8bNj7LzX+wrTJEQokgy30yT5VENTR3JimoroJWlWNmURnb9PMmmrryLeSOJXVdt6q9rKtg+zb79CTi1xyyblGXlrJfdNyOD9W22/s2Nhmdqda1GpyvJ/w5ekrK/KTO8GO/8AqXr4J3SAAHK4AAAAAAAAAAAAAAAAAAFttLBQr0p0Zq8akXF89VvXit/oee8dhJ0as6VTSVOThLldcV4PRrwaPRpy7rc2NlnDFxWk7U6vxJXhJ+aTX3YluK2p19Y+sx7r3R5hzwqjIoPqNdfjyrx7Ts+XPkHoGHCKas/BltNWZeTV0W9VcfQSsrK2tvW7kehOhG2vtmDpVW7zSyVf+pDST9dJeUkefmuPL6+BvXVFtrssVLDydoYiN4L3VVpptfijm145YmTLXnb0+mv6dlABU2gAAAAAAAAAAAAAAAAAAFht7ZccVh6lCW6cbJ/6ZLWMvSST9C/ARMbjUvNtejKEpQmssotxmuUouzXzRQjeetbYvZYiOIirQrq0uSqwX/tFL8MjRTbW2428TLj7LTX4lgyuRCiWLuiyfrO+EMla64EpTUWnkJTWeVpUd/0XIpw+InTlGpB2nSlGcH/NF5l9USVEQS5lN67hsw21L0rsPaUMTh6WIh7NSClbk3vi/FO69C+OWdSu2tKuCm/ZfbUdfdk7VIryeV/ffI6mZHrVncbAQVsZSh7dSEfilGP5ssqvSPAx9rGYePnWpJ/K4SygMFLplsxb8dh/PtIW9XexktmbUw+Ihnw9anWhezlCcZpPk7bmBdgAAAAAAAAAAAAAAAxHSvY6xeFqUfeazU3yqR1j89z8GzgM4tb001o09Gmt6a5npU4z1m7G7DFOpFWp4hOa5Kov8Ret1L7z5F2G3pi6zHxF/jT0ySmyIqiaol5V41KZopsVIEoWtRcC2lHhvvuX6F9Wj+xmNmbJcO9Jd97l/oT/AFI1tZW2oa7Wr1MK4uE5QrtXzQk4ypxelk1xeq+ZZVto15+3Xqz+KpUl66syNTZtStVqVGssc1ouTUU4rRWv5fUk/wCH4ePt16a+/F/RFdqV29LFNorDAKPgVqL5Ga7XAx31r+UKj/Qre0cEtIyzeOWSQ7aw77pa5Xb3Ph+Zu3UrVttOKUmlKjVTXCdsrUWuNrX9DQsVWzOT5yb/AGM91b43sdp4Sd7J1VTf/ejKlZ+s0Yr832014rp6hABKQAAAAAAAAAAAAANe6d7F+1YScYq9SH8SlzzRveK+KLlH1RsIJidItWLRqXmZvc0VxZsXWBsX7NjJqKtTq/xafJKTeaHpK/o4mv4Z271r62ivHn6Gys75eHkpNZms+l1ToWV5PKvm35L97EmekvdlLzkor5JX+pa5m3dsrZ2qiVzSxqg7xpwTW5vNNrx7zZXPatZ+/bySRZH1hO5abiYWlJNt2bWrb4kSguRf7XharLx1+aLK5TPl61J3WJEg0GfSHaKRLh6sqU41FvhONSO/fCSkvrEjnvPtOjOpKFKGs6ko04L+ebUYr5tGa8crq+HrnZOPhiKFKvC+WrThUjfeozipJPx1LsgwOFjSpwpR9mnCMI+UEor8icOgAAAAAAAAAAAAAAAGpdZexPtGEdSKvUoXqRtvcP8AMh+FX84o4xbdb+76npNo4H016PSwleccso0r5qM9VFwlr2ebdeO63gnxLsVvTB1eLmLwxdMlRYYWbk7RlmfLSX9TNYbY2Lqexh60vFUalvxWsXd8MMY7T4hZhGxYboPtKf8AkKHxzpx+ik39C+pdW2Pe+WHj9+o38lAj9au46bJPpzHpDC04y5pr5f8A0w9zs2J6psRVS7StQVnpbtX+iuZfY3VFgYQ/5jNWnrdxcqcLcEktfqVWyRvh6GHHaKxEuCwS439C5hl4Qbfi/pY9JYPoDsqn7ODpv489V/72+Rm8Ls2hS/wqNOn8EIQ/JHP6Su/N5ej0bxtZfwsJWfw06slr42twOjdU/VlXo1443HRySp37Ci2pSUnp2tS2ism7R33d3ayOyg4mZny7iNAAISAAAAAAAAAAAAAAAAFM4J6NJrk9UVAD4opbkkfQ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2887663"/>
            <a:ext cx="4962525" cy="6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jpeg;base64,/9j/4AAQSkZJRgABAQAAAQABAAD/2wCEAAkGBxASEhUSEhEUEhQVFhUVExUXFRAQERUUFBcWFhcRFRUYHiggGRslHRMUITEiJSktLi4uFx8zODMsNygtLisBCgoKDg0OGxAQGywkHyIsLCwtLCwsLCwsLCwtLCwsLDQsLCwsLCwsLCwsLCwsLCwsLCwsLCwuLCwsNSwsLCwsLP/AABEIAPgAzAMBIgACEQEDEQH/xAAcAAEAAQUBAQAAAAAAAAAAAAAAAwIEBQYHCAH/xABAEAACAQIDBAcFBgQEBwAAAAAAAQIDEQQSIQUxQVEGBxMiYXGBMkJykaEUgpKxwdEjYuHwM0NSohUkc4OywvH/xAAZAQEAAwEBAAAAAAAAAAAAAAAAAQMEAgX/xAAhEQEAAgIBBQEBAQAAAAAAAAAAAQIDESEEEjFBUROBMv/aAAwDAQACEQMRAD8A7iAAAAAAAAAAAAAAAAAAAAAAAAAAAAAAAAAAAAAAAAAAAAAAAAAAAAAAAAAAAAAAAAAAAAAAAAAAAAAAtp4xe4s+/VWUFbnLd8rvwNM6Q9MJRbp0n2k91oZlFPlmXek/K3kRsbhj9qUKKvVqxh4N6252Wti5o1YzipRalGSTjJNNNPVNNb0cbnsbG4l5q8+yg/d978K3epvXQKt2cHhHJtU1mpOWsnBvvR9G16SS4DY20AEgAAAAAAAAAAAAAAAAAAAAAAADE7S6QUKN7zi2t95Wirc3+1/Q1TE9M3Wk6dGm6z8Van55Nbr4m/QwO1OjdGli6zxFaco53OlTV8zhLvJc2lqtLezvMi8bOEYxwtCEYvV7rrK3fM1puyu7e6W85iJnyTPxnamKm6aWIqZb2WSLtduyUdNZataGAq7UhG6wtKLnZZcykpyzXbyxSu0lbW/HkUYqhSnKnKfaVJ972cspOLnNxzNXV45px0VuTRfYHZ9fMpOSpRzZssVrK2lpXvdO73u603FjhcYJ1XSj2sWqlu9fJq+fdbSv/aMVDaM6NaFeTjFQfehHvycX3ZJ28G/VI2CvJJXeiNf2vQs204wi9XL3r8f70I1tG4jl1CE1JJp3TSaa3NPc0VHHKvWJWoUI4egoylC8e1kr933YqO7RacdEdG6F7d+2YWFV27RdyqlpapHe7cE1aSXKRM1mPJTLW/hnQAcrAAAAAAAAAAAAAAAAAAAAABqXWBslVIU66jmlSllesl3KjSu7NNpSyvfzMBSwUoxzzk3CCzqlTSVku842Wjtu43S8TpNelGcXCSvGScWuaas0c0nh8TGtUouTTi8uZd1WtLJNeNpKXHVRW67JrHLi69njqNKMVF2UbtqFqloRyublN8lUjNq97O9mXuJrzvlhHXfm3xtp876rfwLLC7Kpw1k7pbl7MIpKcV52hUyeMYxvuMLt3pOorssPbRWzK1klpaC/UvitZnVWfJlikbsl2ptSlDO5yc5xk0oK8fC17arWSuahtTalXEO85WjwitIr04shnVbbbd297e8gktbGjtiHm3z2yTyt5u275vf/AEN16pNtdjiXh5PuV13b8KsFdfOOZeaiaXNfsymlUlCSlB5ZxalF8VKLupejVynLXcNPT37bPTYMfsDakMVh6deFrTjql7slpKPo00ZAyvUAAAAAAAAAAAAAAAAAAAAAA1bpjTVJxxF7L2Kn1cZf+S9UZ/auOjQo1K0k5Rpxc2lvtFXZw7pN0jrY2pmm7QXsU17MfHxfid0x9zPnzRjjXuVxtzpFOteELxh9ZeL8PAwpFckizdWIiNQ8a9ptbdnw+VNxU0DqXEcIJJPfx/M+TSWvG2vJaL+qKmuHy8yGSK5hfSXROp7bVqtXCyek12tNPdmjpUS8Wsjt/Kzqx5lwmMqUKkK1KWWdOSlF/mvJptPwbPRmw9pwxVCnXhunFO3J7nH0dzHeJ29bBaJrpfAA4XgAAAAAAAAAAAAAAAAAApqU1JOMkmmmmnqmno0zgPSfY7wmJqUH7Keam+dOWsX6bn4xZ6AND619jKpQjiYrvUXlnbjSm7a/DJp+UpFmK2rM3VY++m48w5QVRZQj6mbKvIvHtMfD5BlR0rR1VxIanNFzJEFtLctxEu6yhqwurr1R0Xqc23bNhZPRtuHxJXt6xX+w50pWZfbGxEqVaNSDs01JfFB5l6b1YptTbVjy9nL0aCDA4qNWnCrH2ZxjJeUle31JzI9cAAAAAAAAAAAAAAAAAAAjxNCNSEoTWaM4uMlwcZKzXyZIAPPG29nSw1epQlvpyaT5x3wl6xafqWR03rc2NeMMXFezalV+FvuS9JNr7y5HMkbKW3ES8bNj7LzX+wrTJEQokgy30yT5VENTR3JimoroJWlWNmURnb9PMmmrryLeSOJXVdt6q9rKtg+zb79CTi1xyyblGXlrJfdNyOD9W22/s2Nhmdqda1GpyvJ/w5ekrK/KTO8GO/8AqXr4J3SAAHK4AAAAAAAAAAAAAAAAAAFttLBQr0p0Zq8akXF89VvXit/oee8dhJ0as6VTSVOThLldcV4PRrwaPRpy7rc2NlnDFxWk7U6vxJXhJ+aTX3YluK2p19Y+sx7r3R5hzwqjIoPqNdfjyrx7Ts+XPkHoGHCKas/BltNWZeTV0W9VcfQSsrK2tvW7kehOhG2vtmDpVW7zSyVf+pDST9dJeUkefmuPL6+BvXVFtrssVLDydoYiN4L3VVpptfijm145YmTLXnb0+mv6dlABU2gAAAAAAAAAAAAAAAAAAFht7ZccVh6lCW6cbJ/6ZLWMvSST9C/ARMbjUvNtejKEpQmssotxmuUouzXzRQjeetbYvZYiOIirQrq0uSqwX/tFL8MjRTbW2428TLj7LTX4lgyuRCiWLuiyfrO+EMla64EpTUWnkJTWeVpUd/0XIpw+InTlGpB2nSlGcH/NF5l9USVEQS5lN67hsw21L0rsPaUMTh6WIh7NSClbk3vi/FO69C+OWdSu2tKuCm/ZfbUdfdk7VIryeV/ffI6mZHrVncbAQVsZSh7dSEfilGP5ssqvSPAx9rGYePnWpJ/K4SygMFLplsxb8dh/PtIW9XexktmbUw+Ihnw9anWhezlCcZpPk7bmBdgAAAAAAAAAAAAAAAxHSvY6xeFqUfeazU3yqR1j89z8GzgM4tb001o09Gmt6a5npU4z1m7G7DFOpFWp4hOa5Kov8Ret1L7z5F2G3pi6zHxF/jT0ySmyIqiaol5V41KZopsVIEoWtRcC2lHhvvuX6F9Wj+xmNmbJcO9Jd97l/oT/AFI1tZW2oa7Wr1MK4uE5QrtXzQk4ypxelk1xeq+ZZVto15+3Xqz+KpUl66syNTZtStVqVGssc1ouTUU4rRWv5fUk/wCH4ePt16a+/F/RFdqV29LFNorDAKPgVqL5Ga7XAx31r+UKj/Qre0cEtIyzeOWSQ7aw77pa5Xb3Ph+Zu3UrVttOKUmlKjVTXCdsrUWuNrX9DQsVWzOT5yb/AGM91b43sdp4Sd7J1VTf/ejKlZ+s0Yr832014rp6hABKQAAAAAAAAAAAAANe6d7F+1YScYq9SH8SlzzRveK+KLlH1RsIJidItWLRqXmZvc0VxZsXWBsX7NjJqKtTq/xafJKTeaHpK/o4mv4Z271r62ivHn6Gys75eHkpNZms+l1ToWV5PKvm35L97EmekvdlLzkor5JX+pa5m3dsrZ2qiVzSxqg7xpwTW5vNNrx7zZXPatZ+/bySRZH1hO5abiYWlJNt2bWrb4kSguRf7XharLx1+aLK5TPl61J3WJEg0GfSHaKRLh6sqU41FvhONSO/fCSkvrEjnvPtOjOpKFKGs6ko04L+ebUYr5tGa8crq+HrnZOPhiKFKvC+WrThUjfeozipJPx1LsgwOFjSpwpR9mnCMI+UEor8icOgAAAAAAAAAAAAAAAGpdZexPtGEdSKvUoXqRtvcP8AMh+FX84o4xbdb+76npNo4H016PSwleccso0r5qM9VFwlr2ebdeO63gnxLsVvTB1eLmLwxdMlRYYWbk7RlmfLSX9TNYbY2Lqexh60vFUalvxWsXd8MMY7T4hZhGxYboPtKf8AkKHxzpx+ik39C+pdW2Pe+WHj9+o38lAj9au46bJPpzHpDC04y5pr5f8A0w9zs2J6psRVS7StQVnpbtX+iuZfY3VFgYQ/5jNWnrdxcqcLcEktfqVWyRvh6GHHaKxEuCwS439C5hl4Qbfi/pY9JYPoDsqn7ODpv489V/72+Rm8Ls2hS/wqNOn8EIQ/JHP6Su/N5ej0bxtZfwsJWfw06slr42twOjdU/VlXo1443HRySp37Ci2pSUnp2tS2ism7R33d3ayOyg4mZny7iNAAISAAAAAAAAAAAAAAAAFM4J6NJrk9UVAD4opbkkfQ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307975" y="-2735263"/>
            <a:ext cx="4962525" cy="6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9" name="Rectangle 1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8"/>
    </mc:Choice>
    <mc:Fallback xmlns="">
      <p:transition spd="slow" advTm="20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34837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200" dirty="0"/>
              <a:t>I</a:t>
            </a:r>
            <a:r>
              <a:rPr lang="en-CA" sz="3200" dirty="0" smtClean="0"/>
              <a:t>n your binder</a:t>
            </a:r>
          </a:p>
          <a:p>
            <a:r>
              <a:rPr lang="en-CA" b="1" dirty="0" smtClean="0"/>
              <a:t>Study Ad </a:t>
            </a:r>
            <a:r>
              <a:rPr lang="en-CA" dirty="0" smtClean="0"/>
              <a:t>(colour &amp; BW)</a:t>
            </a:r>
          </a:p>
          <a:p>
            <a:pPr marL="0" indent="0">
              <a:buNone/>
            </a:pPr>
            <a:endParaRPr lang="en-CA" sz="3200" dirty="0" smtClean="0"/>
          </a:p>
          <a:p>
            <a:pPr marL="0" indent="0">
              <a:buNone/>
            </a:pPr>
            <a:r>
              <a:rPr lang="en-CA" sz="3200" dirty="0" smtClean="0"/>
              <a:t>Tip</a:t>
            </a:r>
          </a:p>
          <a:p>
            <a:pPr marL="514350" indent="-457200"/>
            <a:r>
              <a:rPr lang="en-CA" dirty="0" smtClean="0"/>
              <a:t>Post ad on:</a:t>
            </a:r>
          </a:p>
          <a:p>
            <a:pPr lvl="1"/>
            <a:r>
              <a:rPr lang="en-CA" sz="2800" dirty="0" smtClean="0"/>
              <a:t>Wall by counseling area</a:t>
            </a:r>
          </a:p>
          <a:p>
            <a:pPr lvl="1"/>
            <a:r>
              <a:rPr lang="en-CA" sz="2800" dirty="0" smtClean="0"/>
              <a:t>Counter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20" y="1175806"/>
            <a:ext cx="4055734" cy="511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51" y="144257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ound Single Corner Rectangle 6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Recruit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Complete Enrolment</a:t>
            </a:r>
            <a:endParaRPr lang="en-US" dirty="0">
              <a:solidFill>
                <a:srgbClr val="BFBFB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45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92"/>
    </mc:Choice>
    <mc:Fallback xmlns="">
      <p:transition spd="slow" advTm="15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1. Recruit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8789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200" dirty="0"/>
              <a:t>I</a:t>
            </a:r>
            <a:r>
              <a:rPr lang="en-CA" sz="3200" dirty="0" smtClean="0"/>
              <a:t>n your binder</a:t>
            </a:r>
          </a:p>
          <a:p>
            <a:r>
              <a:rPr lang="en-CA" b="1" dirty="0">
                <a:solidFill>
                  <a:schemeClr val="accent6"/>
                </a:solidFill>
              </a:rPr>
              <a:t>Patient Quick Info Letter</a:t>
            </a:r>
          </a:p>
          <a:p>
            <a:pPr marL="0" indent="0">
              <a:buNone/>
            </a:pPr>
            <a:endParaRPr lang="en-CA" sz="3200" dirty="0" smtClean="0"/>
          </a:p>
          <a:p>
            <a:pPr marL="0" indent="0">
              <a:buNone/>
            </a:pPr>
            <a:r>
              <a:rPr lang="en-CA" sz="3200" dirty="0" smtClean="0"/>
              <a:t>Tip</a:t>
            </a:r>
          </a:p>
          <a:p>
            <a:pPr marL="514350" indent="-457200"/>
            <a:r>
              <a:rPr lang="en-CA" dirty="0" smtClean="0"/>
              <a:t>Use to explain </a:t>
            </a:r>
            <a:r>
              <a:rPr lang="en-CA" dirty="0" err="1" smtClean="0"/>
              <a:t>EmPhAsIS</a:t>
            </a:r>
            <a:r>
              <a:rPr lang="en-CA" dirty="0" smtClean="0"/>
              <a:t> study to patients</a:t>
            </a:r>
          </a:p>
          <a:p>
            <a:pPr marL="514350" indent="-457200"/>
            <a:r>
              <a:rPr lang="en-CA" dirty="0" smtClean="0"/>
              <a:t>Hand out to asthma patients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51" y="144257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ound Single Corner Rectangle 6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Recruit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ound Single Corner Rectangle 7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Complete Enrolment</a:t>
            </a:r>
            <a:endParaRPr lang="en-US" dirty="0">
              <a:solidFill>
                <a:srgbClr val="BFBFB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6" y="1227092"/>
            <a:ext cx="3727094" cy="5118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46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0"/>
    </mc:Choice>
    <mc:Fallback xmlns="">
      <p:transition spd="slow" advTm="15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34837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200" dirty="0"/>
              <a:t>I</a:t>
            </a:r>
            <a:r>
              <a:rPr lang="en-CA" sz="3200" dirty="0" smtClean="0"/>
              <a:t>n your binder</a:t>
            </a:r>
          </a:p>
          <a:p>
            <a:r>
              <a:rPr lang="en-CA" b="1" dirty="0">
                <a:solidFill>
                  <a:srgbClr val="FFC000"/>
                </a:solidFill>
              </a:rPr>
              <a:t>Participant Screening Form</a:t>
            </a:r>
          </a:p>
          <a:p>
            <a:pPr marL="0" indent="0">
              <a:buNone/>
            </a:pPr>
            <a:r>
              <a:rPr lang="en-CA" sz="3200" dirty="0" smtClean="0"/>
              <a:t>Via </a:t>
            </a:r>
            <a:r>
              <a:rPr lang="en-CA" sz="3200" dirty="0"/>
              <a:t>website</a:t>
            </a:r>
          </a:p>
          <a:p>
            <a:r>
              <a:rPr lang="en-CA" dirty="0"/>
              <a:t>Online </a:t>
            </a:r>
            <a:r>
              <a:rPr lang="en-CA" b="1" dirty="0"/>
              <a:t>Participant Screening Form</a:t>
            </a:r>
            <a:endParaRPr lang="en-CA" sz="3200" dirty="0"/>
          </a:p>
          <a:p>
            <a:endParaRPr lang="en-CA" dirty="0" smtClean="0"/>
          </a:p>
          <a:p>
            <a:pPr marL="0" indent="0">
              <a:buNone/>
            </a:pPr>
            <a:endParaRPr lang="en-CA" sz="32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51" y="144257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ound Single Corner Rectangle 6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8" name="Round Single Corner Rectangle 7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Screen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Complete Enrolment</a:t>
            </a:r>
            <a:endParaRPr lang="en-US" dirty="0">
              <a:solidFill>
                <a:srgbClr val="BFBFBF"/>
              </a:solidFill>
            </a:endParaRPr>
          </a:p>
        </p:txBody>
      </p:sp>
      <p:pic>
        <p:nvPicPr>
          <p:cNvPr id="11" name="Picture 10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778" y="3215243"/>
            <a:ext cx="1028179" cy="35133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1212514"/>
            <a:ext cx="3879850" cy="5173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47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9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5"/>
    </mc:Choice>
    <mc:Fallback xmlns="">
      <p:transition spd="slow" advTm="15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</a:t>
            </a:r>
            <a:r>
              <a:rPr lang="en-CA" dirty="0" smtClean="0"/>
              <a:t>. Screen for Eligibility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34837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200" dirty="0"/>
              <a:t>I</a:t>
            </a:r>
            <a:r>
              <a:rPr lang="en-CA" sz="3200" dirty="0" smtClean="0"/>
              <a:t>n your binder</a:t>
            </a:r>
          </a:p>
          <a:p>
            <a:r>
              <a:rPr lang="en-CA" b="1" dirty="0">
                <a:solidFill>
                  <a:srgbClr val="FFC000"/>
                </a:solidFill>
              </a:rPr>
              <a:t>Participant Screening Form</a:t>
            </a:r>
          </a:p>
          <a:p>
            <a:pPr marL="0" indent="0">
              <a:buNone/>
            </a:pPr>
            <a:r>
              <a:rPr lang="en-CA" sz="3200" dirty="0" smtClean="0"/>
              <a:t>Via </a:t>
            </a:r>
            <a:r>
              <a:rPr lang="en-CA" sz="3200" dirty="0"/>
              <a:t>website</a:t>
            </a:r>
          </a:p>
          <a:p>
            <a:r>
              <a:rPr lang="en-CA" dirty="0"/>
              <a:t>Online </a:t>
            </a:r>
            <a:r>
              <a:rPr lang="en-CA" b="1" dirty="0"/>
              <a:t>Participant Screening Form</a:t>
            </a:r>
            <a:endParaRPr lang="en-CA" sz="3200" dirty="0"/>
          </a:p>
          <a:p>
            <a:endParaRPr lang="en-CA" dirty="0" smtClean="0"/>
          </a:p>
          <a:p>
            <a:pPr marL="0" indent="0">
              <a:buNone/>
            </a:pPr>
            <a:endParaRPr lang="en-CA" sz="32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51" y="144257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ound Single Corner Rectangle 6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8" name="Round Single Corner Rectangle 7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Screen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Complete Enrolment</a:t>
            </a:r>
            <a:endParaRPr lang="en-US" dirty="0">
              <a:solidFill>
                <a:srgbClr val="BFBFBF"/>
              </a:solidFill>
            </a:endParaRPr>
          </a:p>
        </p:txBody>
      </p:sp>
      <p:pic>
        <p:nvPicPr>
          <p:cNvPr id="11" name="Picture 10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778" y="3215243"/>
            <a:ext cx="1028179" cy="35133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1212514"/>
            <a:ext cx="3879850" cy="5173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48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80"/>
    </mc:Choice>
    <mc:Fallback xmlns="">
      <p:transition spd="slow" advTm="24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3. Consent Eligible Patients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738918" y="1539728"/>
            <a:ext cx="449580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/>
              <a:t>I</a:t>
            </a:r>
            <a:r>
              <a:rPr lang="en-CA" dirty="0" smtClean="0"/>
              <a:t>n your binder</a:t>
            </a:r>
          </a:p>
          <a:p>
            <a:pPr marL="271463" indent="-271463"/>
            <a:r>
              <a:rPr lang="en-CA" sz="2600" dirty="0" smtClean="0"/>
              <a:t>10 </a:t>
            </a:r>
            <a:r>
              <a:rPr lang="en-CA" sz="2600" b="1" dirty="0" smtClean="0"/>
              <a:t>Enrolment Packages </a:t>
            </a:r>
            <a:r>
              <a:rPr lang="en-CA" sz="2600" dirty="0" smtClean="0"/>
              <a:t>(in plastic covers)</a:t>
            </a:r>
          </a:p>
          <a:p>
            <a:pPr marL="457200" lvl="1" indent="0">
              <a:buNone/>
            </a:pPr>
            <a:r>
              <a:rPr lang="en-CA" sz="2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Instructions </a:t>
            </a:r>
            <a:endParaRPr lang="en-CA" sz="20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457200" lvl="1" indent="0">
              <a:buNone/>
            </a:pPr>
            <a:r>
              <a:rPr lang="en-CA" sz="2000" b="1" dirty="0" smtClean="0"/>
              <a:t>Subject Information and Consent Form </a:t>
            </a:r>
            <a:endParaRPr lang="en-CA" sz="2000" dirty="0"/>
          </a:p>
          <a:p>
            <a:pPr marL="457200" lvl="1" indent="0">
              <a:buNone/>
            </a:pPr>
            <a:r>
              <a:rPr lang="en-CA" sz="2000" b="1" dirty="0" smtClean="0">
                <a:solidFill>
                  <a:srgbClr val="00B050"/>
                </a:solidFill>
              </a:rPr>
              <a:t>Contact Form </a:t>
            </a:r>
          </a:p>
          <a:p>
            <a:pPr marL="457200" lvl="1" indent="0">
              <a:buNone/>
            </a:pPr>
            <a:r>
              <a:rPr lang="en-CA" sz="2000" b="1" dirty="0" smtClean="0">
                <a:solidFill>
                  <a:schemeClr val="accent6"/>
                </a:solidFill>
              </a:rPr>
              <a:t>Demographic Form </a:t>
            </a:r>
          </a:p>
          <a:p>
            <a:pPr marL="457200" lvl="1" indent="0">
              <a:buNone/>
            </a:pPr>
            <a:r>
              <a:rPr lang="en-CA" sz="2000" b="1" dirty="0">
                <a:solidFill>
                  <a:srgbClr val="FF0000"/>
                </a:solidFill>
              </a:rPr>
              <a:t>P</a:t>
            </a:r>
            <a:r>
              <a:rPr lang="en-CA" sz="2000" b="1" dirty="0">
                <a:solidFill>
                  <a:srgbClr val="00B050"/>
                </a:solidFill>
              </a:rPr>
              <a:t>a</a:t>
            </a:r>
            <a:r>
              <a:rPr lang="en-CA" sz="2000" b="1" dirty="0">
                <a:solidFill>
                  <a:srgbClr val="0070C0"/>
                </a:solidFill>
              </a:rPr>
              <a:t>r</a:t>
            </a:r>
            <a:r>
              <a:rPr lang="en-CA" sz="2000" b="1" dirty="0">
                <a:solidFill>
                  <a:srgbClr val="FF0000"/>
                </a:solidFill>
              </a:rPr>
              <a:t>t</a:t>
            </a:r>
            <a:r>
              <a:rPr lang="en-CA" sz="2000" b="1" dirty="0">
                <a:solidFill>
                  <a:srgbClr val="00B050"/>
                </a:solidFill>
              </a:rPr>
              <a:t>i</a:t>
            </a:r>
            <a:r>
              <a:rPr lang="en-CA" sz="2000" b="1" dirty="0">
                <a:solidFill>
                  <a:srgbClr val="0070C0"/>
                </a:solidFill>
              </a:rPr>
              <a:t>c</a:t>
            </a:r>
            <a:r>
              <a:rPr lang="en-CA" sz="2000" b="1" dirty="0">
                <a:solidFill>
                  <a:srgbClr val="FF0000"/>
                </a:solidFill>
              </a:rPr>
              <a:t>i</a:t>
            </a:r>
            <a:r>
              <a:rPr lang="en-CA" sz="2000" b="1" dirty="0">
                <a:solidFill>
                  <a:srgbClr val="00B050"/>
                </a:solidFill>
              </a:rPr>
              <a:t>p</a:t>
            </a:r>
            <a:r>
              <a:rPr lang="en-CA" sz="2000" b="1" dirty="0">
                <a:solidFill>
                  <a:srgbClr val="0070C0"/>
                </a:solidFill>
              </a:rPr>
              <a:t>a</a:t>
            </a:r>
            <a:r>
              <a:rPr lang="en-CA" sz="2000" b="1" dirty="0">
                <a:solidFill>
                  <a:srgbClr val="FF0000"/>
                </a:solidFill>
              </a:rPr>
              <a:t>n</a:t>
            </a:r>
            <a:r>
              <a:rPr lang="en-CA" sz="2000" b="1" dirty="0">
                <a:solidFill>
                  <a:srgbClr val="00B050"/>
                </a:solidFill>
              </a:rPr>
              <a:t>t</a:t>
            </a:r>
            <a:r>
              <a:rPr lang="en-CA" sz="2000" b="1" dirty="0"/>
              <a:t> </a:t>
            </a:r>
            <a:r>
              <a:rPr lang="en-CA" sz="2000" b="1" dirty="0">
                <a:solidFill>
                  <a:srgbClr val="0070C0"/>
                </a:solidFill>
              </a:rPr>
              <a:t>G</a:t>
            </a:r>
            <a:r>
              <a:rPr lang="en-CA" sz="2000" b="1" dirty="0">
                <a:solidFill>
                  <a:srgbClr val="FF0000"/>
                </a:solidFill>
              </a:rPr>
              <a:t>u</a:t>
            </a:r>
            <a:r>
              <a:rPr lang="en-CA" sz="2000" b="1" dirty="0">
                <a:solidFill>
                  <a:srgbClr val="00B050"/>
                </a:solidFill>
              </a:rPr>
              <a:t>i</a:t>
            </a:r>
            <a:r>
              <a:rPr lang="en-CA" sz="2000" b="1" dirty="0">
                <a:solidFill>
                  <a:srgbClr val="0070C0"/>
                </a:solidFill>
              </a:rPr>
              <a:t>d</a:t>
            </a:r>
            <a:r>
              <a:rPr lang="en-CA" sz="2000" b="1" dirty="0">
                <a:solidFill>
                  <a:srgbClr val="FF0000"/>
                </a:solidFill>
              </a:rPr>
              <a:t>e</a:t>
            </a:r>
            <a:r>
              <a:rPr lang="en-CA" sz="2000" b="1" dirty="0"/>
              <a:t> </a:t>
            </a:r>
          </a:p>
          <a:p>
            <a:pPr marL="457200" lvl="1" indent="0">
              <a:buNone/>
            </a:pPr>
            <a:r>
              <a:rPr lang="en-CA" sz="2000" dirty="0"/>
              <a:t>[</a:t>
            </a:r>
            <a:r>
              <a:rPr lang="en-CA" sz="2000" b="1" dirty="0" smtClean="0"/>
              <a:t>Magnet </a:t>
            </a:r>
            <a:r>
              <a:rPr lang="en-CA" sz="2000" dirty="0" smtClean="0"/>
              <a:t>- Intervention Group only]</a:t>
            </a:r>
          </a:p>
          <a:p>
            <a:pPr marL="271463" indent="-214313"/>
            <a:r>
              <a:rPr lang="en-CA" sz="2600" dirty="0" smtClean="0"/>
              <a:t>Use 1 package per eligible </a:t>
            </a:r>
            <a:r>
              <a:rPr lang="en-CA" dirty="0" smtClean="0"/>
              <a:t>patient</a:t>
            </a:r>
          </a:p>
          <a:p>
            <a:pPr marL="0" indent="0">
              <a:buNone/>
            </a:pPr>
            <a:endParaRPr lang="en-CA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401" y="1372284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ound Single Corner Rectangle 6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8" name="Round Single Corner Rectangle 7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Consent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Complete Enrolment</a:t>
            </a:r>
            <a:endParaRPr lang="en-US" dirty="0">
              <a:solidFill>
                <a:srgbClr val="BFBFB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48304"/>
            <a:ext cx="3845758" cy="5142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49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7"/>
    </mc:Choice>
    <mc:Fallback xmlns="">
      <p:transition spd="slow" advTm="24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Asthma?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4374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‘Adherence is a big problem in asthma’</a:t>
            </a:r>
          </a:p>
          <a:p>
            <a:pPr marL="0" indent="0" algn="ctr">
              <a:buNone/>
            </a:pPr>
            <a:endParaRPr lang="en-US" sz="2400" b="1" dirty="0" smtClean="0"/>
          </a:p>
          <a:p>
            <a:r>
              <a:rPr lang="en-US" sz="2800" dirty="0" smtClean="0"/>
              <a:t>Adherence to asthma controller therapies</a:t>
            </a:r>
          </a:p>
          <a:p>
            <a:pPr marL="457200" lvl="1" indent="0">
              <a:buNone/>
            </a:pPr>
            <a:r>
              <a:rPr lang="en-US" dirty="0" smtClean="0"/>
              <a:t>-30 – 70% 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/>
              <a:t>In BC: 34%</a:t>
            </a:r>
            <a:r>
              <a:rPr lang="en-US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 smtClean="0"/>
              <a:t>Improving adherence can </a:t>
            </a:r>
            <a:r>
              <a:rPr lang="en-US" sz="2800" b="1" dirty="0" smtClean="0"/>
              <a:t>prevent</a:t>
            </a:r>
            <a:r>
              <a:rPr lang="en-US" sz="2800" dirty="0" smtClean="0"/>
              <a:t> asthma-related:</a:t>
            </a:r>
            <a:endParaRPr lang="en-US" sz="2400" dirty="0" smtClean="0"/>
          </a:p>
          <a:p>
            <a:pPr lvl="1"/>
            <a:r>
              <a:rPr lang="en-US" sz="2400" dirty="0" smtClean="0"/>
              <a:t>Doctor visits (~9M/</a:t>
            </a:r>
            <a:r>
              <a:rPr lang="en-US" sz="2400" dirty="0" err="1" smtClean="0"/>
              <a:t>yr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Emergency visits (~4 M/</a:t>
            </a:r>
            <a:r>
              <a:rPr lang="en-US" sz="2400" dirty="0" err="1" smtClean="0"/>
              <a:t>yr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Hospitalizations (~1 M/</a:t>
            </a:r>
            <a:r>
              <a:rPr lang="en-US" sz="2400" dirty="0" err="1" smtClean="0"/>
              <a:t>yr</a:t>
            </a:r>
            <a:r>
              <a:rPr lang="en-US" sz="2400" dirty="0" smtClean="0"/>
              <a:t>)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endParaRPr lang="en-US" sz="20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408A-0656-4CA3-A912-FE00D5F629FC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75"/>
    </mc:Choice>
    <mc:Fallback xmlns="">
      <p:transition spd="slow" advTm="12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Consent Eligible Patients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045" y="3220180"/>
            <a:ext cx="8603449" cy="1783949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1539727"/>
            <a:ext cx="8603449" cy="5066931"/>
          </a:xfrm>
        </p:spPr>
        <p:txBody>
          <a:bodyPr>
            <a:noAutofit/>
          </a:bodyPr>
          <a:lstStyle/>
          <a:p>
            <a:r>
              <a:rPr lang="en-US" dirty="0" smtClean="0"/>
              <a:t>Important part of enrollment process </a:t>
            </a:r>
          </a:p>
          <a:p>
            <a:r>
              <a:rPr lang="en-US" dirty="0" smtClean="0"/>
              <a:t>Review </a:t>
            </a:r>
            <a:r>
              <a:rPr lang="en-US" b="1" dirty="0" smtClean="0"/>
              <a:t>Subject Information and Consent Form</a:t>
            </a:r>
            <a:r>
              <a:rPr lang="en-US" dirty="0" smtClean="0"/>
              <a:t> with patient</a:t>
            </a:r>
          </a:p>
          <a:p>
            <a:r>
              <a:rPr lang="en-US" dirty="0" smtClean="0"/>
              <a:t>Have patient sign the 2 copies of page 9 </a:t>
            </a:r>
          </a:p>
          <a:p>
            <a:pPr lvl="1"/>
            <a:r>
              <a:rPr lang="en-US" dirty="0" smtClean="0"/>
              <a:t>1 copy stapled to form </a:t>
            </a:r>
            <a:r>
              <a:rPr lang="en-US" dirty="0" smtClean="0">
                <a:sym typeface="Wingdings"/>
              </a:rPr>
              <a:t> Patient takes home</a:t>
            </a:r>
            <a:endParaRPr lang="en-US" dirty="0" smtClean="0"/>
          </a:p>
          <a:p>
            <a:pPr lvl="1"/>
            <a:r>
              <a:rPr lang="en-US" dirty="0" smtClean="0"/>
              <a:t>1 copy not stapled </a:t>
            </a:r>
            <a:r>
              <a:rPr lang="en-US" dirty="0" smtClean="0">
                <a:sym typeface="Wingdings"/>
              </a:rPr>
              <a:t> </a:t>
            </a:r>
            <a:r>
              <a:rPr lang="en-US" u="sng" dirty="0" smtClean="0">
                <a:sym typeface="Wingdings"/>
              </a:rPr>
              <a:t>Fax</a:t>
            </a:r>
            <a:r>
              <a:rPr lang="en-US" dirty="0" smtClean="0">
                <a:sym typeface="Wingdings"/>
              </a:rPr>
              <a:t> to UBC and </a:t>
            </a:r>
            <a:r>
              <a:rPr lang="en-US" u="sng" dirty="0" smtClean="0">
                <a:sym typeface="Wingdings"/>
              </a:rPr>
              <a:t>File</a:t>
            </a:r>
            <a:r>
              <a:rPr lang="en-US" dirty="0" smtClean="0">
                <a:sym typeface="Wingdings"/>
              </a:rPr>
              <a:t> in binder</a:t>
            </a:r>
            <a:endParaRPr lang="en-US" dirty="0">
              <a:sym typeface="Wingdings"/>
            </a:endParaRPr>
          </a:p>
          <a:p>
            <a:pPr lvl="1"/>
            <a:endParaRPr lang="en-US" b="1" dirty="0" smtClean="0">
              <a:sym typeface="Wingdings"/>
            </a:endParaRPr>
          </a:p>
          <a:p>
            <a:pPr marL="514350" indent="-457200"/>
            <a:r>
              <a:rPr lang="en-US" dirty="0" smtClean="0">
                <a:sym typeface="Wingdings"/>
              </a:rPr>
              <a:t>It is after patient has signed that </a:t>
            </a:r>
            <a:r>
              <a:rPr lang="en-US" dirty="0">
                <a:sym typeface="Wingdings"/>
              </a:rPr>
              <a:t>y</a:t>
            </a:r>
            <a:r>
              <a:rPr lang="en-US" dirty="0" smtClean="0">
                <a:sym typeface="Wingdings"/>
              </a:rPr>
              <a:t>ou may inform of his/her study group assignment </a:t>
            </a:r>
            <a:endParaRPr lang="en-US" dirty="0" smtClean="0"/>
          </a:p>
        </p:txBody>
      </p:sp>
      <p:sp>
        <p:nvSpPr>
          <p:cNvPr id="5" name="Round Single Corner Rectangle 4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 Single Corner Rectangle 6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Consent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ound Single Corner Rectangle 7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Complete Enrolment</a:t>
            </a:r>
            <a:endParaRPr lang="en-US" dirty="0">
              <a:solidFill>
                <a:srgbClr val="BFBFB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0" name="Rectangle 9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50</a:t>
            </a:fld>
            <a:endParaRPr lang="en-US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0"/>
    </mc:Choice>
    <mc:Fallback xmlns="">
      <p:transition spd="slow" advTm="21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Consent Eligible Patients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045" y="3220180"/>
            <a:ext cx="8603449" cy="1783949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1539727"/>
            <a:ext cx="8603449" cy="5066931"/>
          </a:xfrm>
        </p:spPr>
        <p:txBody>
          <a:bodyPr>
            <a:noAutofit/>
          </a:bodyPr>
          <a:lstStyle/>
          <a:p>
            <a:r>
              <a:rPr lang="en-US" dirty="0" smtClean="0"/>
              <a:t>Important part of enrollment process </a:t>
            </a:r>
          </a:p>
          <a:p>
            <a:r>
              <a:rPr lang="en-US" dirty="0" smtClean="0"/>
              <a:t>Review </a:t>
            </a:r>
            <a:r>
              <a:rPr lang="en-US" b="1" dirty="0" smtClean="0"/>
              <a:t>Subject Information and Consent Form</a:t>
            </a:r>
            <a:r>
              <a:rPr lang="en-US" dirty="0" smtClean="0"/>
              <a:t> with patient</a:t>
            </a:r>
          </a:p>
          <a:p>
            <a:r>
              <a:rPr lang="en-US" dirty="0" smtClean="0"/>
              <a:t>Have patient sign the 2 copies of page 9 </a:t>
            </a:r>
          </a:p>
          <a:p>
            <a:pPr lvl="1"/>
            <a:r>
              <a:rPr lang="en-US" dirty="0" smtClean="0"/>
              <a:t>1 copy stapled to form </a:t>
            </a:r>
            <a:r>
              <a:rPr lang="en-US" dirty="0" smtClean="0">
                <a:sym typeface="Wingdings"/>
              </a:rPr>
              <a:t> Patient takes home</a:t>
            </a:r>
            <a:endParaRPr lang="en-US" dirty="0" smtClean="0"/>
          </a:p>
          <a:p>
            <a:pPr lvl="1"/>
            <a:r>
              <a:rPr lang="en-US" dirty="0" smtClean="0"/>
              <a:t>1 copy not stapled </a:t>
            </a:r>
            <a:r>
              <a:rPr lang="en-US" dirty="0" smtClean="0">
                <a:sym typeface="Wingdings"/>
              </a:rPr>
              <a:t> </a:t>
            </a:r>
            <a:r>
              <a:rPr lang="en-US" u="sng" dirty="0" smtClean="0">
                <a:sym typeface="Wingdings"/>
              </a:rPr>
              <a:t>Fax</a:t>
            </a:r>
            <a:r>
              <a:rPr lang="en-US" dirty="0" smtClean="0">
                <a:sym typeface="Wingdings"/>
              </a:rPr>
              <a:t> to UBC and </a:t>
            </a:r>
            <a:r>
              <a:rPr lang="en-US" u="sng" dirty="0" smtClean="0">
                <a:sym typeface="Wingdings"/>
              </a:rPr>
              <a:t>File</a:t>
            </a:r>
            <a:r>
              <a:rPr lang="en-US" dirty="0" smtClean="0">
                <a:sym typeface="Wingdings"/>
              </a:rPr>
              <a:t> in binder</a:t>
            </a:r>
            <a:endParaRPr lang="en-US" dirty="0">
              <a:sym typeface="Wingdings"/>
            </a:endParaRPr>
          </a:p>
          <a:p>
            <a:pPr lvl="1"/>
            <a:endParaRPr lang="en-US" b="1" dirty="0" smtClean="0">
              <a:sym typeface="Wingdings"/>
            </a:endParaRPr>
          </a:p>
          <a:p>
            <a:pPr marL="514350" indent="-457200"/>
            <a:r>
              <a:rPr lang="en-US" dirty="0" smtClean="0">
                <a:sym typeface="Wingdings"/>
              </a:rPr>
              <a:t>It is after patient has signed that </a:t>
            </a:r>
            <a:r>
              <a:rPr lang="en-US" dirty="0">
                <a:sym typeface="Wingdings"/>
              </a:rPr>
              <a:t>y</a:t>
            </a:r>
            <a:r>
              <a:rPr lang="en-US" dirty="0" smtClean="0">
                <a:sym typeface="Wingdings"/>
              </a:rPr>
              <a:t>ou may inform of his/her study group assignment </a:t>
            </a:r>
            <a:endParaRPr lang="en-US" dirty="0" smtClean="0"/>
          </a:p>
        </p:txBody>
      </p:sp>
      <p:sp>
        <p:nvSpPr>
          <p:cNvPr id="5" name="Round Single Corner Rectangle 4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 Single Corner Rectangle 6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Consent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ound Single Corner Rectangle 7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Complete Enrolment</a:t>
            </a:r>
            <a:endParaRPr lang="en-US" dirty="0">
              <a:solidFill>
                <a:srgbClr val="BFBFB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0" name="Rectangle 9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51</a:t>
            </a:fld>
            <a:endParaRPr lang="en-US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7"/>
    </mc:Choice>
    <mc:Fallback xmlns="">
      <p:transition spd="slow" advTm="10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Consent Eligible Patients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045" y="3220180"/>
            <a:ext cx="8603449" cy="1783949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1539727"/>
            <a:ext cx="8603449" cy="5066931"/>
          </a:xfrm>
        </p:spPr>
        <p:txBody>
          <a:bodyPr>
            <a:noAutofit/>
          </a:bodyPr>
          <a:lstStyle/>
          <a:p>
            <a:r>
              <a:rPr lang="en-US" dirty="0" smtClean="0"/>
              <a:t>Important part of enrollment process </a:t>
            </a:r>
          </a:p>
          <a:p>
            <a:r>
              <a:rPr lang="en-US" dirty="0" smtClean="0"/>
              <a:t>Review </a:t>
            </a:r>
            <a:r>
              <a:rPr lang="en-US" b="1" dirty="0" smtClean="0"/>
              <a:t>Subject Information and Consent Form</a:t>
            </a:r>
            <a:r>
              <a:rPr lang="en-US" dirty="0" smtClean="0"/>
              <a:t> with patient</a:t>
            </a:r>
          </a:p>
          <a:p>
            <a:r>
              <a:rPr lang="en-US" dirty="0" smtClean="0"/>
              <a:t>Have patient sign the 2 copies of page 9 </a:t>
            </a:r>
          </a:p>
          <a:p>
            <a:pPr lvl="1"/>
            <a:r>
              <a:rPr lang="en-US" dirty="0" smtClean="0"/>
              <a:t>1 copy stapled to form </a:t>
            </a:r>
            <a:r>
              <a:rPr lang="en-US" dirty="0" smtClean="0">
                <a:sym typeface="Wingdings"/>
              </a:rPr>
              <a:t> Patient takes home</a:t>
            </a:r>
            <a:endParaRPr lang="en-US" dirty="0" smtClean="0"/>
          </a:p>
          <a:p>
            <a:pPr lvl="1"/>
            <a:r>
              <a:rPr lang="en-US" dirty="0" smtClean="0"/>
              <a:t>1 copy not stapled </a:t>
            </a:r>
            <a:r>
              <a:rPr lang="en-US" dirty="0" smtClean="0">
                <a:sym typeface="Wingdings"/>
              </a:rPr>
              <a:t> </a:t>
            </a:r>
            <a:r>
              <a:rPr lang="en-US" u="sng" dirty="0" smtClean="0">
                <a:sym typeface="Wingdings"/>
              </a:rPr>
              <a:t>Fax</a:t>
            </a:r>
            <a:r>
              <a:rPr lang="en-US" dirty="0" smtClean="0">
                <a:sym typeface="Wingdings"/>
              </a:rPr>
              <a:t> to UBC and </a:t>
            </a:r>
            <a:r>
              <a:rPr lang="en-US" u="sng" dirty="0" smtClean="0">
                <a:sym typeface="Wingdings"/>
              </a:rPr>
              <a:t>File</a:t>
            </a:r>
            <a:r>
              <a:rPr lang="en-US" dirty="0" smtClean="0">
                <a:sym typeface="Wingdings"/>
              </a:rPr>
              <a:t> in binder</a:t>
            </a:r>
            <a:endParaRPr lang="en-US" dirty="0">
              <a:sym typeface="Wingdings"/>
            </a:endParaRPr>
          </a:p>
          <a:p>
            <a:pPr lvl="1"/>
            <a:endParaRPr lang="en-US" b="1" dirty="0" smtClean="0">
              <a:sym typeface="Wingdings"/>
            </a:endParaRPr>
          </a:p>
          <a:p>
            <a:pPr marL="514350" indent="-457200"/>
            <a:r>
              <a:rPr lang="en-US" dirty="0" smtClean="0">
                <a:sym typeface="Wingdings"/>
              </a:rPr>
              <a:t>It is after patient has signed that </a:t>
            </a:r>
            <a:r>
              <a:rPr lang="en-US" dirty="0">
                <a:sym typeface="Wingdings"/>
              </a:rPr>
              <a:t>y</a:t>
            </a:r>
            <a:r>
              <a:rPr lang="en-US" dirty="0" smtClean="0">
                <a:sym typeface="Wingdings"/>
              </a:rPr>
              <a:t>ou may inform of his/her study group assignment </a:t>
            </a:r>
            <a:endParaRPr lang="en-US" dirty="0" smtClean="0"/>
          </a:p>
        </p:txBody>
      </p:sp>
      <p:sp>
        <p:nvSpPr>
          <p:cNvPr id="5" name="Round Single Corner Rectangle 4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 Single Corner Rectangle 6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Consent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ound Single Corner Rectangle 7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Complete Enrolment</a:t>
            </a:r>
            <a:endParaRPr lang="en-US" dirty="0">
              <a:solidFill>
                <a:srgbClr val="BFBFB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0" name="Rectangle 9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52</a:t>
            </a:fld>
            <a:endParaRPr lang="en-US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1"/>
    </mc:Choice>
    <mc:Fallback xmlns="">
      <p:transition spd="slow" advTm="6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Complete Enrolment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045" y="1630436"/>
            <a:ext cx="8886955" cy="4525963"/>
          </a:xfrm>
        </p:spPr>
        <p:txBody>
          <a:bodyPr>
            <a:noAutofit/>
          </a:bodyPr>
          <a:lstStyle/>
          <a:p>
            <a:r>
              <a:rPr lang="en-US" sz="3600" dirty="0" smtClean="0"/>
              <a:t>Have patient complete</a:t>
            </a:r>
          </a:p>
          <a:p>
            <a:pPr lvl="1"/>
            <a:r>
              <a:rPr lang="en-US" sz="3200" b="1" dirty="0" smtClean="0">
                <a:solidFill>
                  <a:srgbClr val="00B050"/>
                </a:solidFill>
              </a:rPr>
              <a:t>Contact Form </a:t>
            </a:r>
          </a:p>
          <a:p>
            <a:pPr lvl="1"/>
            <a:r>
              <a:rPr lang="en-US" sz="3200" b="1" dirty="0" smtClean="0">
                <a:solidFill>
                  <a:srgbClr val="FFC000"/>
                </a:solidFill>
              </a:rPr>
              <a:t>Demographic Form </a:t>
            </a:r>
          </a:p>
          <a:p>
            <a:r>
              <a:rPr lang="en-US" sz="4000" u="sng" dirty="0" smtClean="0"/>
              <a:t>Fax</a:t>
            </a:r>
            <a:r>
              <a:rPr lang="en-US" sz="4000" dirty="0" smtClean="0"/>
              <a:t> to UBC </a:t>
            </a:r>
            <a:r>
              <a:rPr lang="en-US" sz="4000" b="1" dirty="0" smtClean="0"/>
              <a:t>604-827-4014</a:t>
            </a:r>
            <a:r>
              <a:rPr lang="en-US" sz="4000" dirty="0" smtClean="0"/>
              <a:t> and </a:t>
            </a:r>
            <a:r>
              <a:rPr lang="en-US" sz="4000" u="sng" dirty="0" smtClean="0"/>
              <a:t>File</a:t>
            </a:r>
            <a:r>
              <a:rPr lang="en-US" sz="4000" dirty="0" smtClean="0"/>
              <a:t> in your binder (“Completed Forms” tab)</a:t>
            </a:r>
            <a:r>
              <a:rPr lang="en-US" sz="4000" b="1" dirty="0" smtClean="0"/>
              <a:t>	</a:t>
            </a:r>
            <a:r>
              <a:rPr lang="en-US" sz="4000" b="1" i="1" dirty="0" smtClean="0"/>
              <a:t>		</a:t>
            </a:r>
            <a:r>
              <a:rPr lang="en-US" sz="4000" b="1" dirty="0" smtClean="0"/>
              <a:t>		</a:t>
            </a:r>
          </a:p>
        </p:txBody>
      </p:sp>
      <p:sp>
        <p:nvSpPr>
          <p:cNvPr id="10" name="Round Single Corner Rectangle 9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3" name="Round Single Corner Rectangle 12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46"/>
    </mc:Choice>
    <mc:Fallback xmlns="">
      <p:transition spd="slow" advTm="18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3" y="274638"/>
            <a:ext cx="8758793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4. Complete Enrolment (By Group)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1707" y="1600200"/>
            <a:ext cx="4411133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</a:p>
          <a:p>
            <a:pPr algn="ctr"/>
            <a:r>
              <a:rPr lang="en-US" sz="2400" dirty="0" smtClean="0"/>
              <a:t>Intervention</a:t>
            </a:r>
          </a:p>
          <a:p>
            <a:pPr algn="ctr"/>
            <a:r>
              <a:rPr lang="en-US" sz="2400" dirty="0" smtClean="0"/>
              <a:t>Follow-up from research team</a:t>
            </a:r>
          </a:p>
          <a:p>
            <a:pPr algn="ctr"/>
            <a:r>
              <a:rPr lang="en-US" sz="2400" dirty="0" smtClean="0"/>
              <a:t>$25 honorarium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334934" cy="48344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Pharmacies</a:t>
            </a:r>
            <a:endParaRPr lang="en-US" sz="2400" dirty="0" smtClean="0"/>
          </a:p>
          <a:p>
            <a:pPr algn="ctr"/>
            <a:r>
              <a:rPr lang="en-US" sz="2400" dirty="0" smtClean="0"/>
              <a:t>Recruit, screen, enroll patients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Patients (Receive)</a:t>
            </a:r>
            <a:endParaRPr lang="en-US" sz="2400" b="1" dirty="0"/>
          </a:p>
          <a:p>
            <a:pPr algn="ctr"/>
            <a:r>
              <a:rPr lang="en-US" sz="2400" dirty="0" smtClean="0"/>
              <a:t>Usual care</a:t>
            </a:r>
            <a:endParaRPr lang="en-US" sz="2400" dirty="0"/>
          </a:p>
          <a:p>
            <a:pPr algn="ctr"/>
            <a:r>
              <a:rPr lang="en-US" sz="2400" dirty="0"/>
              <a:t>Follow-up from research team</a:t>
            </a:r>
          </a:p>
          <a:p>
            <a:pPr algn="ctr"/>
            <a:r>
              <a:rPr lang="en-US" sz="2400" dirty="0"/>
              <a:t>$25 honorarium</a:t>
            </a:r>
          </a:p>
          <a:p>
            <a:pPr algn="ctr"/>
            <a:r>
              <a:rPr lang="en-US" sz="2400" i="1" dirty="0" smtClean="0"/>
              <a:t>Automated monthly text messages to assess adherence for 12 months (after the study is complete)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74066" y="2263718"/>
            <a:ext cx="382493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Intervention</a:t>
            </a:r>
          </a:p>
          <a:p>
            <a:pPr marL="169863" indent="-169863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287338" indent="-287338" algn="ctr">
              <a:buFont typeface="+mj-lt"/>
              <a:buAutoNum type="arabicPeriod"/>
            </a:pPr>
            <a:r>
              <a:rPr lang="en-US" sz="2000" dirty="0" smtClean="0"/>
              <a:t>Check responses to </a:t>
            </a:r>
            <a:r>
              <a:rPr lang="en-US" sz="2000" u="sng" dirty="0" smtClean="0"/>
              <a:t>monthly</a:t>
            </a:r>
            <a:r>
              <a:rPr lang="en-US" sz="2000" dirty="0" smtClean="0"/>
              <a:t> text messages from patients</a:t>
            </a:r>
          </a:p>
          <a:p>
            <a:pPr marL="228600" indent="-228600" algn="ctr">
              <a:buFont typeface="+mj-lt"/>
              <a:buAutoNum type="arabicPeriod"/>
            </a:pPr>
            <a:r>
              <a:rPr lang="en-US" sz="2000" dirty="0" smtClean="0"/>
              <a:t>Telephone follow-up with non-adherent patients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82811" y="2263718"/>
            <a:ext cx="3627185" cy="1938992"/>
          </a:xfrm>
          <a:prstGeom prst="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Usual Care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 smtClean="0"/>
              <a:t>Provide asthma education</a:t>
            </a:r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  <a:p>
            <a:pPr marL="457200" indent="-457200" algn="ctr">
              <a:buFont typeface="+mj-lt"/>
              <a:buAutoNum type="arabicPeriod"/>
            </a:pPr>
            <a:endParaRPr lang="en-US" sz="2000" dirty="0"/>
          </a:p>
          <a:p>
            <a:pPr marL="457200" indent="-457200" algn="ctr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8230" y="2917813"/>
            <a:ext cx="4211789" cy="1405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9268" y="3106867"/>
            <a:ext cx="964596" cy="10278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" rIns="0" bIns="3600" rtlCol="0" anchor="ctr"/>
          <a:lstStyle/>
          <a:p>
            <a:pPr algn="ctr"/>
            <a:r>
              <a:rPr lang="en-US" sz="1500" dirty="0" smtClean="0"/>
              <a:t>Supported by</a:t>
            </a:r>
          </a:p>
          <a:p>
            <a:pPr algn="ctr"/>
            <a:r>
              <a:rPr lang="en-US" sz="1500" dirty="0" err="1" smtClean="0"/>
              <a:t>WelTel</a:t>
            </a:r>
            <a:r>
              <a:rPr lang="en-US" sz="1500" dirty="0" smtClean="0"/>
              <a:t> Platform</a:t>
            </a:r>
            <a:endParaRPr lang="en-US" sz="1500" dirty="0"/>
          </a:p>
        </p:txBody>
      </p:sp>
      <p:sp>
        <p:nvSpPr>
          <p:cNvPr id="15" name="Round Single Corner Rectangle 14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6" name="Round Single Corner Rectangle 15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7" name="Round Single Corner Rectangle 16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8" name="Round Single Corner Rectangle 17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1"/>
    </mc:Choice>
    <mc:Fallback xmlns="">
      <p:transition spd="slow" advTm="10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Providing Asthma Education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u="sng" dirty="0" smtClean="0"/>
              <a:t>Both</a:t>
            </a:r>
            <a:r>
              <a:rPr lang="en-US" dirty="0" smtClean="0"/>
              <a:t> Intervention and Usual Care Pharmacies:</a:t>
            </a:r>
          </a:p>
          <a:p>
            <a:pPr lvl="1"/>
            <a:r>
              <a:rPr lang="en-US" dirty="0" smtClean="0"/>
              <a:t>As this is a real-world (‘pragmatic’) clinical trial, provide education according to your own practice</a:t>
            </a:r>
          </a:p>
          <a:p>
            <a:pPr lvl="1"/>
            <a:r>
              <a:rPr lang="en-US" dirty="0" smtClean="0">
                <a:cs typeface="Arial" panose="020B0604020202020204" pitchFamily="34" charset="0"/>
              </a:rPr>
              <a:t>Educational resources on asthma available website for both patients and pharmacists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3" name="Round Single Corner Rectangle 12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4" name="Round Single Corner Rectangle 13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" name="Picture 2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312" y="3610616"/>
            <a:ext cx="1028179" cy="351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55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77"/>
    </mc:Choice>
    <mc:Fallback xmlns="">
      <p:transition spd="slow" advTm="14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Initiating Text Messages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79" y="1600200"/>
            <a:ext cx="8686801" cy="4525963"/>
          </a:xfrm>
        </p:spPr>
        <p:txBody>
          <a:bodyPr/>
          <a:lstStyle/>
          <a:p>
            <a:r>
              <a:rPr lang="en-US" dirty="0" smtClean="0"/>
              <a:t>Intervention Group Pharmacies </a:t>
            </a:r>
            <a:r>
              <a:rPr lang="en-US" u="sng" dirty="0" smtClean="0"/>
              <a:t>Only</a:t>
            </a:r>
          </a:p>
          <a:p>
            <a:pPr lvl="1"/>
            <a:r>
              <a:rPr lang="en-US" dirty="0" smtClean="0"/>
              <a:t>Access </a:t>
            </a:r>
            <a:r>
              <a:rPr lang="en-US" dirty="0" err="1" smtClean="0"/>
              <a:t>WelTel</a:t>
            </a:r>
            <a:r>
              <a:rPr lang="en-US" dirty="0" smtClean="0"/>
              <a:t> Platform via website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197" y="2887730"/>
            <a:ext cx="5355905" cy="341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919598" y="4860265"/>
            <a:ext cx="132556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 Single Corner Rectangle 12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4" name="Round Single Corner Rectangle 13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5" name="Round Single Corner Rectangle 14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6" name="Round Single Corner Rectangle 15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1" name="Rectangle 10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21" name="Picture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11" y="2254857"/>
            <a:ext cx="966493" cy="3302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56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0"/>
    </mc:Choice>
    <mc:Fallback xmlns="">
      <p:transition spd="slow" advTm="12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Initiating Text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54497" cy="4525963"/>
          </a:xfrm>
        </p:spPr>
        <p:txBody>
          <a:bodyPr/>
          <a:lstStyle/>
          <a:p>
            <a:r>
              <a:rPr lang="en-US" dirty="0"/>
              <a:t>Intervention Group Pharmacies Only</a:t>
            </a:r>
          </a:p>
          <a:p>
            <a:pPr lvl="1"/>
            <a:r>
              <a:rPr lang="en-US" b="1" dirty="0" smtClean="0"/>
              <a:t>Login</a:t>
            </a:r>
            <a:r>
              <a:rPr lang="en-US" dirty="0" smtClean="0"/>
              <a:t> into </a:t>
            </a:r>
            <a:r>
              <a:rPr lang="en-US" dirty="0" err="1" smtClean="0"/>
              <a:t>WelTel</a:t>
            </a:r>
            <a:r>
              <a:rPr lang="en-US" dirty="0" smtClean="0"/>
              <a:t> platform (via ‘Pharmacists’ section of </a:t>
            </a:r>
            <a:r>
              <a:rPr lang="en-US" dirty="0" err="1" smtClean="0"/>
              <a:t>EmPhAsIS</a:t>
            </a:r>
            <a:r>
              <a:rPr lang="en-US" dirty="0" smtClean="0"/>
              <a:t> website)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31" y="3092660"/>
            <a:ext cx="2525090" cy="3255700"/>
          </a:xfrm>
          <a:prstGeom prst="rect">
            <a:avLst/>
          </a:prstGeom>
        </p:spPr>
      </p:pic>
      <p:sp>
        <p:nvSpPr>
          <p:cNvPr id="5" name="Left Arrow Callout 4"/>
          <p:cNvSpPr/>
          <p:nvPr/>
        </p:nvSpPr>
        <p:spPr>
          <a:xfrm>
            <a:off x="5541778" y="3696789"/>
            <a:ext cx="3409938" cy="115981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612"/>
            </a:avLst>
          </a:prstGeom>
          <a:solidFill>
            <a:srgbClr val="FFFF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Your </a:t>
            </a:r>
            <a:r>
              <a:rPr lang="en-US" sz="2400" b="1" dirty="0" smtClean="0">
                <a:solidFill>
                  <a:schemeClr val="tx1"/>
                </a:solidFill>
              </a:rPr>
              <a:t>username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(i.e. phar</a:t>
            </a:r>
            <a:r>
              <a:rPr lang="en-US" sz="2400" u="sng" dirty="0" smtClean="0">
                <a:solidFill>
                  <a:schemeClr val="tx1"/>
                </a:solidFill>
              </a:rPr>
              <a:t>007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ight Arrow Callout 5"/>
          <p:cNvSpPr/>
          <p:nvPr/>
        </p:nvSpPr>
        <p:spPr>
          <a:xfrm>
            <a:off x="296334" y="4334933"/>
            <a:ext cx="3653662" cy="1244600"/>
          </a:xfrm>
          <a:prstGeom prst="rightArrowCallout">
            <a:avLst>
              <a:gd name="adj1" fmla="val 20918"/>
              <a:gd name="adj2" fmla="val 18878"/>
              <a:gd name="adj3" fmla="val 25000"/>
              <a:gd name="adj4" fmla="val 82633"/>
            </a:avLst>
          </a:prstGeom>
          <a:solidFill>
            <a:srgbClr val="FFFF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Your created </a:t>
            </a:r>
            <a:r>
              <a:rPr lang="en-US" sz="2400" b="1" dirty="0" smtClean="0">
                <a:solidFill>
                  <a:srgbClr val="000000"/>
                </a:solidFill>
              </a:rPr>
              <a:t>password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3" name="Round Single Corner Rectangle 12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4" name="Round Single Corner Rectangle 13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57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"/>
    </mc:Choice>
    <mc:Fallback xmlns="">
      <p:transition spd="slow" advTm="4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Initiating Text Messages</a:t>
            </a:r>
            <a:endParaRPr lang="en-US" dirty="0"/>
          </a:p>
        </p:txBody>
      </p:sp>
      <p:sp>
        <p:nvSpPr>
          <p:cNvPr id="28" name="Round Single Corner Rectangle 27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29" name="Round Single Corner Rectangle 28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30" name="Round Single Corner Rectangle 29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31" name="Round Single Corner Rectangle 30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2" name="Rectangle 2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58</a:t>
            </a:fld>
            <a:endParaRPr lang="en-US"/>
          </a:p>
        </p:txBody>
      </p:sp>
      <p:pic>
        <p:nvPicPr>
          <p:cNvPr id="25" name="Picture 24" descr="Screen Shot 2015-03-04 at 下午1.44.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8" y="1738144"/>
            <a:ext cx="8393486" cy="3473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4589520" y="4473242"/>
            <a:ext cx="2490044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‘Save’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after completing the required fields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866212" y="4806960"/>
            <a:ext cx="65342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19634" y="1845696"/>
            <a:ext cx="1567215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. Must be a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cell phone number 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079564" y="2769026"/>
            <a:ext cx="549962" cy="5551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21526" y="3521763"/>
            <a:ext cx="1190912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. Enter Patient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Study ID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848677" y="2899978"/>
            <a:ext cx="552941" cy="428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38167" y="3852858"/>
            <a:ext cx="121414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25148" y="2530646"/>
            <a:ext cx="2069797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. Enter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 name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14600" y="1683766"/>
            <a:ext cx="837708" cy="3343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8867" y="5748680"/>
            <a:ext cx="8075083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. Patient will receive first text message within a few seconds/minutes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77548" y="1368812"/>
            <a:ext cx="2608406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1. Click on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 Patient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/>
          <p:cNvCxnSpPr>
            <a:stCxn id="40" idx="1"/>
            <a:endCxn id="38" idx="3"/>
          </p:cNvCxnSpPr>
          <p:nvPr/>
        </p:nvCxnSpPr>
        <p:spPr>
          <a:xfrm flipH="1">
            <a:off x="3352308" y="1553478"/>
            <a:ext cx="925240" cy="297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0"/>
    </mc:Choice>
    <mc:Fallback xmlns="">
      <p:transition spd="slow" advTm="20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Complete Enrolment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63776" cy="4525963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Provide</a:t>
            </a:r>
            <a:r>
              <a:rPr lang="en-US" sz="2800" dirty="0" smtClean="0"/>
              <a:t> patient with: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lastic package containing</a:t>
            </a:r>
          </a:p>
          <a:p>
            <a:pPr lvl="2"/>
            <a:r>
              <a:rPr lang="en-US" dirty="0" smtClean="0"/>
              <a:t>Signed </a:t>
            </a:r>
            <a:r>
              <a:rPr lang="en-US" b="1" dirty="0" smtClean="0"/>
              <a:t>Subject Information &amp; Consent Form</a:t>
            </a:r>
          </a:p>
          <a:p>
            <a:pPr lvl="2"/>
            <a:r>
              <a:rPr lang="en-CA" b="1" dirty="0">
                <a:solidFill>
                  <a:srgbClr val="FF0000"/>
                </a:solidFill>
              </a:rPr>
              <a:t>P</a:t>
            </a:r>
            <a:r>
              <a:rPr lang="en-CA" b="1" dirty="0">
                <a:solidFill>
                  <a:srgbClr val="00B050"/>
                </a:solidFill>
              </a:rPr>
              <a:t>a</a:t>
            </a:r>
            <a:r>
              <a:rPr lang="en-CA" b="1" dirty="0">
                <a:solidFill>
                  <a:srgbClr val="0070C0"/>
                </a:solidFill>
              </a:rPr>
              <a:t>r</a:t>
            </a:r>
            <a:r>
              <a:rPr lang="en-CA" b="1" dirty="0">
                <a:solidFill>
                  <a:srgbClr val="FF0000"/>
                </a:solidFill>
              </a:rPr>
              <a:t>t</a:t>
            </a:r>
            <a:r>
              <a:rPr lang="en-CA" b="1" dirty="0">
                <a:solidFill>
                  <a:srgbClr val="00B050"/>
                </a:solidFill>
              </a:rPr>
              <a:t>i</a:t>
            </a:r>
            <a:r>
              <a:rPr lang="en-CA" b="1" dirty="0">
                <a:solidFill>
                  <a:srgbClr val="0070C0"/>
                </a:solidFill>
              </a:rPr>
              <a:t>c</a:t>
            </a:r>
            <a:r>
              <a:rPr lang="en-CA" b="1" dirty="0">
                <a:solidFill>
                  <a:srgbClr val="FF0000"/>
                </a:solidFill>
              </a:rPr>
              <a:t>i</a:t>
            </a:r>
            <a:r>
              <a:rPr lang="en-CA" b="1" dirty="0">
                <a:solidFill>
                  <a:srgbClr val="00B050"/>
                </a:solidFill>
              </a:rPr>
              <a:t>p</a:t>
            </a:r>
            <a:r>
              <a:rPr lang="en-CA" b="1" dirty="0">
                <a:solidFill>
                  <a:srgbClr val="0070C0"/>
                </a:solidFill>
              </a:rPr>
              <a:t>a</a:t>
            </a:r>
            <a:r>
              <a:rPr lang="en-CA" b="1" dirty="0">
                <a:solidFill>
                  <a:srgbClr val="FF0000"/>
                </a:solidFill>
              </a:rPr>
              <a:t>n</a:t>
            </a:r>
            <a:r>
              <a:rPr lang="en-CA" b="1" dirty="0">
                <a:solidFill>
                  <a:srgbClr val="00B050"/>
                </a:solidFill>
              </a:rPr>
              <a:t>t</a:t>
            </a:r>
            <a:r>
              <a:rPr lang="en-CA" b="1" dirty="0"/>
              <a:t> </a:t>
            </a:r>
            <a:r>
              <a:rPr lang="en-CA" b="1" dirty="0">
                <a:solidFill>
                  <a:srgbClr val="0070C0"/>
                </a:solidFill>
              </a:rPr>
              <a:t>G</a:t>
            </a:r>
            <a:r>
              <a:rPr lang="en-CA" b="1" dirty="0">
                <a:solidFill>
                  <a:srgbClr val="FF0000"/>
                </a:solidFill>
              </a:rPr>
              <a:t>u</a:t>
            </a:r>
            <a:r>
              <a:rPr lang="en-CA" b="1" dirty="0">
                <a:solidFill>
                  <a:srgbClr val="00B050"/>
                </a:solidFill>
              </a:rPr>
              <a:t>i</a:t>
            </a:r>
            <a:r>
              <a:rPr lang="en-CA" b="1" dirty="0">
                <a:solidFill>
                  <a:srgbClr val="0070C0"/>
                </a:solidFill>
              </a:rPr>
              <a:t>d</a:t>
            </a:r>
            <a:r>
              <a:rPr lang="en-CA" b="1" dirty="0">
                <a:solidFill>
                  <a:srgbClr val="FF0000"/>
                </a:solidFill>
              </a:rPr>
              <a:t>e</a:t>
            </a:r>
            <a:r>
              <a:rPr lang="en-CA" b="1" dirty="0"/>
              <a:t> </a:t>
            </a:r>
            <a:endParaRPr lang="en-US" dirty="0"/>
          </a:p>
          <a:p>
            <a:pPr lvl="2"/>
            <a:r>
              <a:rPr lang="en-US" dirty="0" smtClean="0"/>
              <a:t>Magnet (for </a:t>
            </a:r>
            <a:r>
              <a:rPr lang="en-US" b="1" dirty="0" smtClean="0"/>
              <a:t>Intervention Group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sz="2800" b="1" dirty="0" smtClean="0"/>
          </a:p>
          <a:p>
            <a:r>
              <a:rPr lang="en-US" sz="2800" b="1" dirty="0" smtClean="0"/>
              <a:t>Inform</a:t>
            </a:r>
            <a:r>
              <a:rPr lang="en-US" sz="2800" dirty="0" smtClean="0"/>
              <a:t> patient that:</a:t>
            </a:r>
          </a:p>
          <a:p>
            <a:pPr lvl="1"/>
            <a:r>
              <a:rPr lang="en-US" sz="2400" dirty="0"/>
              <a:t>R</a:t>
            </a:r>
            <a:r>
              <a:rPr lang="en-US" sz="2400" dirty="0" smtClean="0"/>
              <a:t>esearch team will follow-up within 48 hours</a:t>
            </a:r>
          </a:p>
          <a:p>
            <a:pPr lvl="1"/>
            <a:r>
              <a:rPr lang="en-US" sz="2400" dirty="0" smtClean="0"/>
              <a:t>S/he will receive text messages on the first Monday of every month for 12 months (for </a:t>
            </a:r>
            <a:r>
              <a:rPr lang="en-US" sz="2400" b="1" dirty="0" smtClean="0"/>
              <a:t>Intervention Group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" name="Round Single Corner Rectangle 7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59</a:t>
            </a:fld>
            <a:endParaRPr lang="en-US"/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7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3"/>
    </mc:Choice>
    <mc:Fallback xmlns="">
      <p:transition spd="slow" advTm="16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 smtClean="0"/>
              <a:t>Adherence Key to Asthma Control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4374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CA" dirty="0" smtClean="0"/>
          </a:p>
          <a:p>
            <a:pPr marL="0" indent="0" algn="ctr">
              <a:buNone/>
            </a:pPr>
            <a:endParaRPr lang="en-CA" sz="3600" dirty="0" smtClean="0"/>
          </a:p>
          <a:p>
            <a:pPr marL="0" indent="0" algn="ctr">
              <a:buNone/>
            </a:pPr>
            <a:r>
              <a:rPr lang="en-CA" sz="3600" dirty="0" smtClean="0"/>
              <a:t>Asthma doesn’t have to control patients’ lives. Patients can control asthma by</a:t>
            </a:r>
          </a:p>
          <a:p>
            <a:pPr algn="ctr"/>
            <a:r>
              <a:rPr lang="en-CA" sz="3600" dirty="0" smtClean="0"/>
              <a:t>Becoming </a:t>
            </a:r>
            <a:r>
              <a:rPr lang="en-CA" sz="3600" b="1" dirty="0" smtClean="0"/>
              <a:t>educated</a:t>
            </a:r>
            <a:r>
              <a:rPr lang="en-CA" sz="3600" dirty="0" smtClean="0"/>
              <a:t> about asthma</a:t>
            </a:r>
          </a:p>
          <a:p>
            <a:pPr algn="ctr"/>
            <a:r>
              <a:rPr lang="en-CA" sz="3600" dirty="0" smtClean="0"/>
              <a:t>Taking medications as directed (‘</a:t>
            </a:r>
            <a:r>
              <a:rPr lang="en-CA" sz="3600" b="1" dirty="0" smtClean="0"/>
              <a:t>adherence</a:t>
            </a:r>
            <a:r>
              <a:rPr lang="en-CA" sz="3600" dirty="0" smtClean="0"/>
              <a:t>’)</a:t>
            </a:r>
          </a:p>
          <a:p>
            <a:pPr marL="0" indent="0" algn="ctr">
              <a:buNone/>
            </a:pPr>
            <a:r>
              <a:rPr lang="en-CA" sz="3600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506" y="1600581"/>
            <a:ext cx="2581275" cy="8953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7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9"/>
    </mc:Choice>
    <mc:Fallback xmlns="">
      <p:transition spd="slow" advTm="11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Complete Enrolment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63776" cy="4525963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Provide</a:t>
            </a:r>
            <a:r>
              <a:rPr lang="en-US" sz="2800" dirty="0" smtClean="0"/>
              <a:t> patient with: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lastic package containing</a:t>
            </a:r>
          </a:p>
          <a:p>
            <a:pPr lvl="2"/>
            <a:r>
              <a:rPr lang="en-US" dirty="0" smtClean="0"/>
              <a:t>Signed </a:t>
            </a:r>
            <a:r>
              <a:rPr lang="en-US" b="1" dirty="0" smtClean="0"/>
              <a:t>Subject Information &amp; Consent Form</a:t>
            </a:r>
          </a:p>
          <a:p>
            <a:pPr lvl="2"/>
            <a:r>
              <a:rPr lang="en-CA" b="1" dirty="0">
                <a:solidFill>
                  <a:srgbClr val="FF0000"/>
                </a:solidFill>
              </a:rPr>
              <a:t>P</a:t>
            </a:r>
            <a:r>
              <a:rPr lang="en-CA" b="1" dirty="0">
                <a:solidFill>
                  <a:srgbClr val="00B050"/>
                </a:solidFill>
              </a:rPr>
              <a:t>a</a:t>
            </a:r>
            <a:r>
              <a:rPr lang="en-CA" b="1" dirty="0">
                <a:solidFill>
                  <a:srgbClr val="0070C0"/>
                </a:solidFill>
              </a:rPr>
              <a:t>r</a:t>
            </a:r>
            <a:r>
              <a:rPr lang="en-CA" b="1" dirty="0">
                <a:solidFill>
                  <a:srgbClr val="FF0000"/>
                </a:solidFill>
              </a:rPr>
              <a:t>t</a:t>
            </a:r>
            <a:r>
              <a:rPr lang="en-CA" b="1" dirty="0">
                <a:solidFill>
                  <a:srgbClr val="00B050"/>
                </a:solidFill>
              </a:rPr>
              <a:t>i</a:t>
            </a:r>
            <a:r>
              <a:rPr lang="en-CA" b="1" dirty="0">
                <a:solidFill>
                  <a:srgbClr val="0070C0"/>
                </a:solidFill>
              </a:rPr>
              <a:t>c</a:t>
            </a:r>
            <a:r>
              <a:rPr lang="en-CA" b="1" dirty="0">
                <a:solidFill>
                  <a:srgbClr val="FF0000"/>
                </a:solidFill>
              </a:rPr>
              <a:t>i</a:t>
            </a:r>
            <a:r>
              <a:rPr lang="en-CA" b="1" dirty="0">
                <a:solidFill>
                  <a:srgbClr val="00B050"/>
                </a:solidFill>
              </a:rPr>
              <a:t>p</a:t>
            </a:r>
            <a:r>
              <a:rPr lang="en-CA" b="1" dirty="0">
                <a:solidFill>
                  <a:srgbClr val="0070C0"/>
                </a:solidFill>
              </a:rPr>
              <a:t>a</a:t>
            </a:r>
            <a:r>
              <a:rPr lang="en-CA" b="1" dirty="0">
                <a:solidFill>
                  <a:srgbClr val="FF0000"/>
                </a:solidFill>
              </a:rPr>
              <a:t>n</a:t>
            </a:r>
            <a:r>
              <a:rPr lang="en-CA" b="1" dirty="0">
                <a:solidFill>
                  <a:srgbClr val="00B050"/>
                </a:solidFill>
              </a:rPr>
              <a:t>t</a:t>
            </a:r>
            <a:r>
              <a:rPr lang="en-CA" b="1" dirty="0"/>
              <a:t> </a:t>
            </a:r>
            <a:r>
              <a:rPr lang="en-CA" b="1" dirty="0">
                <a:solidFill>
                  <a:srgbClr val="0070C0"/>
                </a:solidFill>
              </a:rPr>
              <a:t>G</a:t>
            </a:r>
            <a:r>
              <a:rPr lang="en-CA" b="1" dirty="0">
                <a:solidFill>
                  <a:srgbClr val="FF0000"/>
                </a:solidFill>
              </a:rPr>
              <a:t>u</a:t>
            </a:r>
            <a:r>
              <a:rPr lang="en-CA" b="1" dirty="0">
                <a:solidFill>
                  <a:srgbClr val="00B050"/>
                </a:solidFill>
              </a:rPr>
              <a:t>i</a:t>
            </a:r>
            <a:r>
              <a:rPr lang="en-CA" b="1" dirty="0">
                <a:solidFill>
                  <a:srgbClr val="0070C0"/>
                </a:solidFill>
              </a:rPr>
              <a:t>d</a:t>
            </a:r>
            <a:r>
              <a:rPr lang="en-CA" b="1" dirty="0">
                <a:solidFill>
                  <a:srgbClr val="FF0000"/>
                </a:solidFill>
              </a:rPr>
              <a:t>e</a:t>
            </a:r>
            <a:r>
              <a:rPr lang="en-CA" b="1" dirty="0"/>
              <a:t> </a:t>
            </a:r>
            <a:endParaRPr lang="en-US" dirty="0"/>
          </a:p>
          <a:p>
            <a:pPr lvl="2"/>
            <a:r>
              <a:rPr lang="en-US" dirty="0" smtClean="0"/>
              <a:t>Magnet (for </a:t>
            </a:r>
            <a:r>
              <a:rPr lang="en-US" b="1" dirty="0" smtClean="0"/>
              <a:t>Intervention Group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sz="2800" b="1" dirty="0" smtClean="0"/>
          </a:p>
          <a:p>
            <a:r>
              <a:rPr lang="en-US" sz="2800" b="1" dirty="0" smtClean="0"/>
              <a:t>Inform</a:t>
            </a:r>
            <a:r>
              <a:rPr lang="en-US" sz="2800" dirty="0" smtClean="0"/>
              <a:t> patient that:</a:t>
            </a:r>
          </a:p>
          <a:p>
            <a:pPr lvl="1"/>
            <a:r>
              <a:rPr lang="en-US" sz="2400" dirty="0"/>
              <a:t>R</a:t>
            </a:r>
            <a:r>
              <a:rPr lang="en-US" sz="2400" dirty="0" smtClean="0"/>
              <a:t>esearch team will follow-up within 48 hours</a:t>
            </a:r>
          </a:p>
          <a:p>
            <a:pPr lvl="1"/>
            <a:r>
              <a:rPr lang="en-US" sz="2400" dirty="0" smtClean="0"/>
              <a:t>S/he will receive text messages on the first Monday of every month for 12 months (for </a:t>
            </a:r>
            <a:r>
              <a:rPr lang="en-US" sz="2400" b="1" dirty="0" smtClean="0"/>
              <a:t>Intervention Group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" name="Round Single Corner Rectangle 7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60</a:t>
            </a:fld>
            <a:endParaRPr lang="en-US"/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8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0"/>
    </mc:Choice>
    <mc:Fallback xmlns="">
      <p:transition spd="slow" advTm="15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Complete Enrolment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Reminder to </a:t>
            </a:r>
            <a:r>
              <a:rPr lang="en-US" sz="2800" u="sng" dirty="0" smtClean="0"/>
              <a:t>Fax</a:t>
            </a:r>
            <a:r>
              <a:rPr lang="en-US" sz="2800" dirty="0" smtClean="0"/>
              <a:t> to UBC </a:t>
            </a:r>
            <a:r>
              <a:rPr lang="en-US" sz="2800" b="1" dirty="0"/>
              <a:t>604-827-4014 </a:t>
            </a:r>
            <a:r>
              <a:rPr lang="en-US" sz="2800" b="1" dirty="0" smtClean="0"/>
              <a:t> </a:t>
            </a:r>
            <a:r>
              <a:rPr lang="en-US" sz="2800" dirty="0" smtClean="0"/>
              <a:t>and </a:t>
            </a:r>
            <a:r>
              <a:rPr lang="en-US" sz="2800" u="sng" dirty="0" smtClean="0"/>
              <a:t>File</a:t>
            </a:r>
            <a:r>
              <a:rPr lang="en-US" sz="2800" dirty="0" smtClean="0"/>
              <a:t> in your binder (“Completed Forms” tab) the following:</a:t>
            </a:r>
          </a:p>
          <a:p>
            <a:pPr lvl="1"/>
            <a:r>
              <a:rPr lang="en-CA" sz="2400" b="1" dirty="0">
                <a:solidFill>
                  <a:srgbClr val="FFC000"/>
                </a:solidFill>
              </a:rPr>
              <a:t>Participant Screening Form</a:t>
            </a:r>
            <a:endParaRPr lang="en-CA" sz="2400" dirty="0">
              <a:solidFill>
                <a:srgbClr val="FFC000"/>
              </a:solidFill>
            </a:endParaRPr>
          </a:p>
          <a:p>
            <a:pPr lvl="1"/>
            <a:r>
              <a:rPr lang="en-US" sz="2400" u="sng" dirty="0" smtClean="0"/>
              <a:t>Signed</a:t>
            </a:r>
            <a:r>
              <a:rPr lang="en-US" sz="2400" dirty="0" smtClean="0"/>
              <a:t> </a:t>
            </a:r>
            <a:r>
              <a:rPr lang="en-US" sz="2400" b="1" dirty="0" smtClean="0"/>
              <a:t>Subject Information &amp; Consent Form </a:t>
            </a:r>
            <a:r>
              <a:rPr lang="en-US" sz="2400" dirty="0" smtClean="0"/>
              <a:t>(page 9)</a:t>
            </a:r>
            <a:endParaRPr lang="en-US" sz="2400" b="1" dirty="0" smtClean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Contact Form</a:t>
            </a:r>
            <a:r>
              <a:rPr lang="en-US" sz="2400" b="1" dirty="0"/>
              <a:t> </a:t>
            </a:r>
          </a:p>
          <a:p>
            <a:pPr lvl="1"/>
            <a:r>
              <a:rPr lang="en-US" sz="2400" b="1" dirty="0">
                <a:solidFill>
                  <a:schemeClr val="accent6"/>
                </a:solidFill>
              </a:rPr>
              <a:t>Demographic Form</a:t>
            </a:r>
            <a:endParaRPr lang="en-US" sz="2400" b="1" dirty="0" smtClean="0"/>
          </a:p>
          <a:p>
            <a:r>
              <a:rPr lang="en-US" sz="2800" b="1" dirty="0" smtClean="0"/>
              <a:t>Update</a:t>
            </a:r>
            <a:r>
              <a:rPr lang="en-US" sz="2800" dirty="0" smtClean="0"/>
              <a:t> the </a:t>
            </a:r>
            <a:r>
              <a:rPr lang="en-US" sz="2800" b="1" dirty="0" smtClean="0"/>
              <a:t>Study Log</a:t>
            </a:r>
          </a:p>
          <a:p>
            <a:pPr lvl="1"/>
            <a:r>
              <a:rPr lang="en-US" sz="2400" dirty="0" smtClean="0"/>
              <a:t>Found at the front of your </a:t>
            </a:r>
            <a:r>
              <a:rPr lang="en-US" sz="2400" dirty="0"/>
              <a:t>b</a:t>
            </a:r>
            <a:r>
              <a:rPr lang="en-US" sz="2400" dirty="0" smtClean="0"/>
              <a:t>inder</a:t>
            </a:r>
          </a:p>
        </p:txBody>
      </p:sp>
      <p:sp>
        <p:nvSpPr>
          <p:cNvPr id="9" name="Round Single Corner Rectangle 8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44" y="521690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61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9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5"/>
    </mc:Choice>
    <mc:Fallback xmlns="">
      <p:transition spd="slow" advTm="11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Complete Enrolment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Reminder to </a:t>
            </a:r>
            <a:r>
              <a:rPr lang="en-US" sz="2800" u="sng" dirty="0" smtClean="0"/>
              <a:t>Fax</a:t>
            </a:r>
            <a:r>
              <a:rPr lang="en-US" sz="2800" dirty="0" smtClean="0"/>
              <a:t> to UBC </a:t>
            </a:r>
            <a:r>
              <a:rPr lang="en-US" sz="2800" b="1" dirty="0"/>
              <a:t>604-827-4014 </a:t>
            </a:r>
            <a:r>
              <a:rPr lang="en-US" sz="2800" b="1" dirty="0" smtClean="0"/>
              <a:t> </a:t>
            </a:r>
            <a:r>
              <a:rPr lang="en-US" sz="2800" dirty="0" smtClean="0"/>
              <a:t>and </a:t>
            </a:r>
            <a:r>
              <a:rPr lang="en-US" sz="2800" u="sng" dirty="0" smtClean="0"/>
              <a:t>File</a:t>
            </a:r>
            <a:r>
              <a:rPr lang="en-US" sz="2800" dirty="0" smtClean="0"/>
              <a:t> in your binder (“Completed Forms” tab) the following:</a:t>
            </a:r>
          </a:p>
          <a:p>
            <a:pPr lvl="1"/>
            <a:r>
              <a:rPr lang="en-CA" sz="2400" b="1" dirty="0">
                <a:solidFill>
                  <a:srgbClr val="FFC000"/>
                </a:solidFill>
              </a:rPr>
              <a:t>Participant Screening Form</a:t>
            </a:r>
            <a:endParaRPr lang="en-CA" sz="2400" dirty="0">
              <a:solidFill>
                <a:srgbClr val="FFC000"/>
              </a:solidFill>
            </a:endParaRPr>
          </a:p>
          <a:p>
            <a:pPr lvl="1"/>
            <a:r>
              <a:rPr lang="en-US" sz="2400" u="sng" dirty="0" smtClean="0"/>
              <a:t>Signed</a:t>
            </a:r>
            <a:r>
              <a:rPr lang="en-US" sz="2400" dirty="0" smtClean="0"/>
              <a:t> </a:t>
            </a:r>
            <a:r>
              <a:rPr lang="en-US" sz="2400" b="1" dirty="0" smtClean="0"/>
              <a:t>Subject Information &amp; Consent Form </a:t>
            </a:r>
            <a:r>
              <a:rPr lang="en-US" sz="2400" dirty="0" smtClean="0"/>
              <a:t>(page 9)</a:t>
            </a:r>
            <a:endParaRPr lang="en-US" sz="2400" b="1" dirty="0" smtClean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Contact Form</a:t>
            </a:r>
            <a:r>
              <a:rPr lang="en-US" sz="2400" b="1" dirty="0"/>
              <a:t> </a:t>
            </a:r>
          </a:p>
          <a:p>
            <a:pPr lvl="1"/>
            <a:r>
              <a:rPr lang="en-US" sz="2400" b="1" dirty="0">
                <a:solidFill>
                  <a:schemeClr val="accent6"/>
                </a:solidFill>
              </a:rPr>
              <a:t>Demographic Form</a:t>
            </a:r>
            <a:endParaRPr lang="en-US" sz="2400" b="1" dirty="0" smtClean="0"/>
          </a:p>
          <a:p>
            <a:r>
              <a:rPr lang="en-US" sz="2800" b="1" dirty="0" smtClean="0"/>
              <a:t>Update</a:t>
            </a:r>
            <a:r>
              <a:rPr lang="en-US" sz="2800" dirty="0" smtClean="0"/>
              <a:t> the </a:t>
            </a:r>
            <a:r>
              <a:rPr lang="en-US" sz="2800" b="1" dirty="0" smtClean="0"/>
              <a:t>Study Log</a:t>
            </a:r>
          </a:p>
          <a:p>
            <a:pPr lvl="1"/>
            <a:r>
              <a:rPr lang="en-US" sz="2400" dirty="0" smtClean="0"/>
              <a:t>Found at the front of your </a:t>
            </a:r>
            <a:r>
              <a:rPr lang="en-US" sz="2400" dirty="0"/>
              <a:t>b</a:t>
            </a:r>
            <a:r>
              <a:rPr lang="en-US" sz="2400" dirty="0" smtClean="0"/>
              <a:t>inder</a:t>
            </a:r>
          </a:p>
        </p:txBody>
      </p:sp>
      <p:sp>
        <p:nvSpPr>
          <p:cNvPr id="9" name="Round Single Corner Rectangle 8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Recruit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Screen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FBFBF"/>
                </a:solidFill>
              </a:rPr>
              <a:t>Consent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Enrolment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3" name="Rectangle 12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7" name="Rectangle 16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44" y="5216902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4"/>
    </mc:Choice>
    <mc:Fallback xmlns="">
      <p:transition spd="slow" advTm="8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211" y="1645920"/>
            <a:ext cx="8610284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Please view </a:t>
            </a:r>
            <a:r>
              <a:rPr lang="en-US" b="1" dirty="0" smtClean="0"/>
              <a:t>mini-webinars </a:t>
            </a:r>
          </a:p>
          <a:p>
            <a:pPr lvl="1"/>
            <a:r>
              <a:rPr lang="en-US" dirty="0" smtClean="0"/>
              <a:t>Baseline Procedures: Recruiting and Screening Patients  </a:t>
            </a:r>
          </a:p>
          <a:p>
            <a:pPr lvl="1"/>
            <a:r>
              <a:rPr lang="en-US" dirty="0" smtClean="0"/>
              <a:t>Baseline </a:t>
            </a:r>
            <a:r>
              <a:rPr lang="en-US" dirty="0"/>
              <a:t>Procedures: Consenting </a:t>
            </a:r>
            <a:r>
              <a:rPr lang="en-US" dirty="0" smtClean="0"/>
              <a:t>and Enrolling </a:t>
            </a:r>
            <a:r>
              <a:rPr lang="en-US" dirty="0"/>
              <a:t>P</a:t>
            </a:r>
            <a:r>
              <a:rPr lang="en-US" dirty="0" smtClean="0"/>
              <a:t>atients </a:t>
            </a:r>
          </a:p>
          <a:p>
            <a:pPr lvl="1"/>
            <a:r>
              <a:rPr lang="en-US" dirty="0" smtClean="0"/>
              <a:t>Baseline </a:t>
            </a:r>
            <a:r>
              <a:rPr lang="en-US" dirty="0"/>
              <a:t>Procedures: </a:t>
            </a:r>
            <a:r>
              <a:rPr lang="en-US" dirty="0" smtClean="0"/>
              <a:t>Usual Care Pharmacy, Next Steps</a:t>
            </a:r>
          </a:p>
          <a:p>
            <a:pPr lvl="1"/>
            <a:r>
              <a:rPr lang="en-US" dirty="0" smtClean="0"/>
              <a:t>Baseline </a:t>
            </a:r>
            <a:r>
              <a:rPr lang="en-US" dirty="0"/>
              <a:t>Procedures: </a:t>
            </a:r>
            <a:r>
              <a:rPr lang="en-US" dirty="0" smtClean="0"/>
              <a:t>Intervention Pharmacy, Next Steps </a:t>
            </a:r>
          </a:p>
          <a:p>
            <a:endParaRPr lang="en-US" dirty="0" smtClean="0"/>
          </a:p>
          <a:p>
            <a:r>
              <a:rPr lang="en-US" dirty="0" smtClean="0"/>
              <a:t>Please refer to </a:t>
            </a:r>
            <a:r>
              <a:rPr lang="en-US" b="1" dirty="0" smtClean="0"/>
              <a:t>Pharmacist Guide </a:t>
            </a:r>
            <a:r>
              <a:rPr lang="en-US" dirty="0" smtClean="0"/>
              <a:t>(in your binder)</a:t>
            </a:r>
          </a:p>
          <a:p>
            <a:pPr lvl="1"/>
            <a:r>
              <a:rPr lang="en-US" dirty="0" smtClean="0"/>
              <a:t>Intervention and Usual Care Versions available</a:t>
            </a:r>
            <a:endParaRPr lang="en-US" dirty="0"/>
          </a:p>
        </p:txBody>
      </p:sp>
      <p:sp>
        <p:nvSpPr>
          <p:cNvPr id="4" name="Round Single Corner Rectangle 3"/>
          <p:cNvSpPr/>
          <p:nvPr/>
        </p:nvSpPr>
        <p:spPr>
          <a:xfrm>
            <a:off x="-1" y="6470596"/>
            <a:ext cx="2298286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Recruit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ound Single Corner Rectangle 4"/>
          <p:cNvSpPr/>
          <p:nvPr/>
        </p:nvSpPr>
        <p:spPr>
          <a:xfrm>
            <a:off x="2313405" y="6477092"/>
            <a:ext cx="232851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4663319" y="6479218"/>
            <a:ext cx="22012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Consent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 Single Corner Rectangle 6"/>
          <p:cNvSpPr/>
          <p:nvPr/>
        </p:nvSpPr>
        <p:spPr>
          <a:xfrm>
            <a:off x="6879735" y="6485714"/>
            <a:ext cx="2298265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Complete Enrolment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6" name="Rectangle 15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50" y="1666929"/>
            <a:ext cx="966493" cy="330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332" y="4495381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63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8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20"/>
    </mc:Choice>
    <mc:Fallback xmlns="">
      <p:transition spd="slow" advTm="14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94944" y="3200400"/>
            <a:ext cx="7845552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b="1" dirty="0" smtClean="0">
                <a:latin typeface="Arial"/>
                <a:ea typeface="Times New Roman"/>
                <a:cs typeface="Times New Roman"/>
              </a:rPr>
              <a:t>V. Conducting EmPhAsIS in your Pharmacy</a:t>
            </a:r>
          </a:p>
          <a:p>
            <a:pPr marL="0" indent="0" algn="ctr">
              <a:buNone/>
            </a:pPr>
            <a:r>
              <a:rPr lang="nl-NL" dirty="0" smtClean="0">
                <a:latin typeface="Arial"/>
                <a:ea typeface="Times New Roman"/>
                <a:cs typeface="Times New Roman"/>
              </a:rPr>
              <a:t>Follow-up Procedures </a:t>
            </a:r>
          </a:p>
          <a:p>
            <a:pPr marL="0" indent="0" algn="ctr">
              <a:buNone/>
            </a:pPr>
            <a:r>
              <a:rPr lang="nl-NL" sz="2800" dirty="0" smtClean="0">
                <a:latin typeface="Arial"/>
                <a:ea typeface="Times New Roman"/>
                <a:cs typeface="Times New Roman"/>
              </a:rPr>
              <a:t>(</a:t>
            </a:r>
            <a:r>
              <a:rPr lang="nl-NL" sz="2800" dirty="0" err="1" smtClean="0">
                <a:latin typeface="Arial"/>
                <a:ea typeface="Times New Roman"/>
                <a:cs typeface="Times New Roman"/>
              </a:rPr>
              <a:t>Required</a:t>
            </a:r>
            <a:r>
              <a:rPr lang="nl-NL" sz="2800" dirty="0" smtClean="0">
                <a:latin typeface="Arial"/>
                <a:ea typeface="Times New Roman"/>
                <a:cs typeface="Times New Roman"/>
              </a:rPr>
              <a:t> </a:t>
            </a:r>
            <a:r>
              <a:rPr lang="nl-NL" sz="2800" dirty="0" err="1" smtClean="0">
                <a:latin typeface="Arial"/>
                <a:ea typeface="Times New Roman"/>
                <a:cs typeface="Times New Roman"/>
              </a:rPr>
              <a:t>for</a:t>
            </a:r>
            <a:r>
              <a:rPr lang="nl-NL" sz="2800" dirty="0" smtClean="0">
                <a:latin typeface="Arial"/>
                <a:ea typeface="Times New Roman"/>
                <a:cs typeface="Times New Roman"/>
              </a:rPr>
              <a:t> </a:t>
            </a:r>
            <a:r>
              <a:rPr lang="nl-NL" sz="2800" dirty="0" err="1" smtClean="0">
                <a:latin typeface="Arial"/>
                <a:ea typeface="Times New Roman"/>
                <a:cs typeface="Times New Roman"/>
              </a:rPr>
              <a:t>Intervention</a:t>
            </a:r>
            <a:r>
              <a:rPr lang="nl-NL" sz="2800" dirty="0" smtClean="0">
                <a:latin typeface="Arial"/>
                <a:ea typeface="Times New Roman"/>
                <a:cs typeface="Times New Roman"/>
              </a:rPr>
              <a:t> Group </a:t>
            </a:r>
            <a:r>
              <a:rPr lang="nl-NL" sz="2800" dirty="0" err="1" smtClean="0">
                <a:latin typeface="Arial"/>
                <a:ea typeface="Times New Roman"/>
                <a:cs typeface="Times New Roman"/>
              </a:rPr>
              <a:t>Pharmacies</a:t>
            </a:r>
            <a:r>
              <a:rPr lang="nl-NL" sz="2800" dirty="0" smtClean="0">
                <a:latin typeface="Arial"/>
                <a:ea typeface="Times New Roman"/>
                <a:cs typeface="Times New Roman"/>
              </a:rPr>
              <a:t>; For Information </a:t>
            </a:r>
            <a:r>
              <a:rPr lang="nl-NL" sz="2800" dirty="0" err="1" smtClean="0">
                <a:latin typeface="Arial"/>
                <a:ea typeface="Times New Roman"/>
                <a:cs typeface="Times New Roman"/>
              </a:rPr>
              <a:t>Only</a:t>
            </a:r>
            <a:r>
              <a:rPr lang="nl-NL" sz="2800" dirty="0" smtClean="0">
                <a:latin typeface="Arial"/>
                <a:ea typeface="Times New Roman"/>
                <a:cs typeface="Times New Roman"/>
              </a:rPr>
              <a:t> </a:t>
            </a:r>
            <a:r>
              <a:rPr lang="nl-NL" sz="2800" dirty="0" err="1" smtClean="0">
                <a:latin typeface="Arial"/>
                <a:ea typeface="Times New Roman"/>
                <a:cs typeface="Times New Roman"/>
              </a:rPr>
              <a:t>for</a:t>
            </a:r>
            <a:r>
              <a:rPr lang="nl-NL" sz="2800" dirty="0" smtClean="0">
                <a:latin typeface="Arial"/>
                <a:ea typeface="Times New Roman"/>
                <a:cs typeface="Times New Roman"/>
              </a:rPr>
              <a:t> </a:t>
            </a:r>
            <a:r>
              <a:rPr lang="nl-NL" sz="2800" dirty="0" err="1" smtClean="0">
                <a:latin typeface="Arial"/>
                <a:ea typeface="Times New Roman"/>
                <a:cs typeface="Times New Roman"/>
              </a:rPr>
              <a:t>Usual</a:t>
            </a:r>
            <a:r>
              <a:rPr lang="nl-NL" sz="2800" dirty="0" smtClean="0">
                <a:latin typeface="Arial"/>
                <a:ea typeface="Times New Roman"/>
                <a:cs typeface="Times New Roman"/>
              </a:rPr>
              <a:t> Care </a:t>
            </a:r>
            <a:r>
              <a:rPr lang="nl-NL" sz="2800" dirty="0" err="1" smtClean="0">
                <a:latin typeface="Arial"/>
                <a:ea typeface="Times New Roman"/>
                <a:cs typeface="Times New Roman"/>
              </a:rPr>
              <a:t>Pharmacies</a:t>
            </a:r>
            <a:r>
              <a:rPr lang="nl-NL" sz="2800" dirty="0" smtClean="0">
                <a:latin typeface="Arial"/>
                <a:ea typeface="Times New Roman"/>
                <a:cs typeface="Times New Roman"/>
              </a:rPr>
              <a:t>)</a:t>
            </a:r>
            <a:endParaRPr lang="nl-NL" sz="28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64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3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0"/>
    </mc:Choice>
    <mc:Fallback xmlns="">
      <p:transition spd="slow" advTm="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Intervention</a:t>
            </a:r>
            <a:endParaRPr lang="en-CA" dirty="0"/>
          </a:p>
        </p:txBody>
      </p:sp>
      <p:pic>
        <p:nvPicPr>
          <p:cNvPr id="3074" name="Picture 2" descr="http://www.bubblews.com/assets/images/news/1210715755_137595463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86" y="1694358"/>
            <a:ext cx="751753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3165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400" y="1419051"/>
            <a:ext cx="236220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1. Pharmacist</a:t>
            </a:r>
            <a:r>
              <a:rPr lang="en-US" sz="1400" dirty="0" smtClean="0"/>
              <a:t> education about asthma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2241254"/>
            <a:ext cx="12302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month 0 (</a:t>
            </a:r>
            <a:r>
              <a:rPr lang="en-US" sz="1050" b="1" dirty="0" smtClean="0"/>
              <a:t>Baseline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400" y="2974848"/>
            <a:ext cx="2362200" cy="22467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2. </a:t>
            </a:r>
            <a:r>
              <a:rPr lang="en-US" sz="1400" dirty="0" smtClean="0"/>
              <a:t>Automated monthly assessment of adherence (and possible barriers) with </a:t>
            </a:r>
            <a:r>
              <a:rPr lang="en-US" sz="1400" b="1" dirty="0" smtClean="0"/>
              <a:t>SMS</a:t>
            </a:r>
            <a:r>
              <a:rPr lang="en-US" sz="1400" dirty="0" smtClean="0"/>
              <a:t> (text messages) </a:t>
            </a:r>
            <a:r>
              <a:rPr lang="en-US" sz="1400" u="sng" dirty="0" smtClean="0"/>
              <a:t>centralized at UBC using </a:t>
            </a:r>
            <a:r>
              <a:rPr lang="en-US" sz="1400" u="sng" dirty="0" err="1" smtClean="0"/>
              <a:t>WelTel</a:t>
            </a:r>
            <a:r>
              <a:rPr lang="en-US" sz="1400" u="sng" dirty="0" smtClean="0"/>
              <a:t> platform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 smtClean="0"/>
              <a:t>Schedule</a:t>
            </a:r>
            <a:endParaRPr lang="en-US" sz="1400" dirty="0" smtClean="0"/>
          </a:p>
          <a:p>
            <a:pPr algn="ctr"/>
            <a:r>
              <a:rPr lang="en-US" sz="1400" dirty="0" smtClean="0"/>
              <a:t>First Monday of every month</a:t>
            </a:r>
            <a:endParaRPr lang="en-US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810000" y="2355165"/>
            <a:ext cx="973573" cy="2128899"/>
            <a:chOff x="3810000" y="2355165"/>
            <a:chExt cx="973573" cy="2128899"/>
          </a:xfrm>
        </p:grpSpPr>
        <p:grpSp>
          <p:nvGrpSpPr>
            <p:cNvPr id="17" name="Group 16"/>
            <p:cNvGrpSpPr/>
            <p:nvPr/>
          </p:nvGrpSpPr>
          <p:grpSpPr>
            <a:xfrm>
              <a:off x="3886200" y="3689054"/>
              <a:ext cx="751754" cy="582168"/>
              <a:chOff x="3972646" y="3276600"/>
              <a:chExt cx="751754" cy="582168"/>
            </a:xfrm>
          </p:grpSpPr>
          <p:pic>
            <p:nvPicPr>
              <p:cNvPr id="16" name="Picture 2" descr="http://www.bubblews.com/assets/images/news/1210715755_137595463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2647" y="3276600"/>
                <a:ext cx="751753" cy="563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972646" y="3635291"/>
                <a:ext cx="223477" cy="223477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14800" y="4222454"/>
              <a:ext cx="668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2</a:t>
              </a:r>
              <a:endParaRPr lang="en-US" sz="1050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3810000" y="2355165"/>
              <a:ext cx="973573" cy="1105289"/>
              <a:chOff x="3810000" y="1942711"/>
              <a:chExt cx="973573" cy="110528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810000" y="2286000"/>
                <a:ext cx="751754" cy="609600"/>
                <a:chOff x="3891322" y="2362200"/>
                <a:chExt cx="751754" cy="609600"/>
              </a:xfrm>
            </p:grpSpPr>
            <p:pic>
              <p:nvPicPr>
                <p:cNvPr id="15" name="Picture 2" descr="http://www.bubblews.com/assets/images/news/1210715755_137595463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91323" y="2362200"/>
                  <a:ext cx="751753" cy="563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3891322" y="2748323"/>
                  <a:ext cx="223477" cy="223477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/>
              <p:cNvSpPr txBox="1"/>
              <p:nvPr/>
            </p:nvSpPr>
            <p:spPr>
              <a:xfrm>
                <a:off x="4114800" y="2786390"/>
                <a:ext cx="6687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month 1</a:t>
                </a:r>
                <a:endParaRPr lang="en-US" sz="1050" dirty="0"/>
              </a:p>
            </p:txBody>
          </p:sp>
          <p:sp>
            <p:nvSpPr>
              <p:cNvPr id="41" name="Down Arrow 40"/>
              <p:cNvSpPr/>
              <p:nvPr/>
            </p:nvSpPr>
            <p:spPr>
              <a:xfrm>
                <a:off x="4036765" y="1942711"/>
                <a:ext cx="94966" cy="2101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Down Arrow 48"/>
            <p:cNvSpPr/>
            <p:nvPr/>
          </p:nvSpPr>
          <p:spPr>
            <a:xfrm>
              <a:off x="4038600" y="3326536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86200" y="4298654"/>
            <a:ext cx="897373" cy="1066800"/>
            <a:chOff x="3886200" y="4298654"/>
            <a:chExt cx="897373" cy="1066800"/>
          </a:xfrm>
        </p:grpSpPr>
        <p:sp>
          <p:nvSpPr>
            <p:cNvPr id="36" name="TextBox 35"/>
            <p:cNvSpPr txBox="1"/>
            <p:nvPr/>
          </p:nvSpPr>
          <p:spPr>
            <a:xfrm>
              <a:off x="4114800" y="5103844"/>
              <a:ext cx="668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3</a:t>
              </a:r>
              <a:endParaRPr lang="en-US" sz="105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86200" y="4298654"/>
              <a:ext cx="751754" cy="853958"/>
              <a:chOff x="3886200" y="4298654"/>
              <a:chExt cx="751754" cy="85395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3886200" y="4570444"/>
                <a:ext cx="751754" cy="582168"/>
                <a:chOff x="3972646" y="3276600"/>
                <a:chExt cx="751754" cy="582168"/>
              </a:xfrm>
            </p:grpSpPr>
            <p:pic>
              <p:nvPicPr>
                <p:cNvPr id="34" name="Picture 2" descr="http://www.bubblews.com/assets/images/news/1210715755_137595463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2647" y="3276600"/>
                  <a:ext cx="751753" cy="563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3972646" y="3635291"/>
                  <a:ext cx="223477" cy="223477"/>
                </a:xfrm>
                <a:prstGeom prst="rect">
                  <a:avLst/>
                </a:prstGeom>
              </p:spPr>
            </p:pic>
          </p:grpSp>
          <p:sp>
            <p:nvSpPr>
              <p:cNvPr id="50" name="Down Arrow 49"/>
              <p:cNvSpPr/>
              <p:nvPr/>
            </p:nvSpPr>
            <p:spPr>
              <a:xfrm>
                <a:off x="4047067" y="4298654"/>
                <a:ext cx="94966" cy="2101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62743" y="2253575"/>
            <a:ext cx="3423458" cy="2787299"/>
            <a:chOff x="462743" y="2253575"/>
            <a:chExt cx="3423458" cy="2787299"/>
          </a:xfrm>
        </p:grpSpPr>
        <p:cxnSp>
          <p:nvCxnSpPr>
            <p:cNvPr id="37" name="Straight Arrow Connector 36"/>
            <p:cNvCxnSpPr>
              <a:endCxn id="35" idx="3"/>
            </p:cNvCxnSpPr>
            <p:nvPr/>
          </p:nvCxnSpPr>
          <p:spPr>
            <a:xfrm>
              <a:off x="462743" y="2291897"/>
              <a:ext cx="3423457" cy="2748977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4" idx="1"/>
            </p:cNvCxnSpPr>
            <p:nvPr/>
          </p:nvCxnSpPr>
          <p:spPr>
            <a:xfrm flipH="1" flipV="1">
              <a:off x="465816" y="2253575"/>
              <a:ext cx="3420385" cy="2598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2354720">
              <a:off x="2139094" y="3584684"/>
              <a:ext cx="1007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</a:t>
              </a:r>
              <a:r>
                <a:rPr lang="en-US" sz="1200" dirty="0" smtClean="0">
                  <a:solidFill>
                    <a:srgbClr val="FF0000"/>
                  </a:solidFill>
                </a:rPr>
                <a:t>ot adherent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59" y="4403713"/>
            <a:ext cx="62674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773131" y="5108448"/>
            <a:ext cx="2209799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b="1" dirty="0" smtClean="0"/>
              <a:t>3. </a:t>
            </a:r>
            <a:r>
              <a:rPr lang="en-US" sz="1400" dirty="0" smtClean="0"/>
              <a:t>Follow-up phone call from </a:t>
            </a:r>
            <a:r>
              <a:rPr lang="en-US" sz="1400" b="1" dirty="0" smtClean="0"/>
              <a:t>pharmacist</a:t>
            </a:r>
            <a:r>
              <a:rPr lang="en-US" sz="1400" dirty="0" smtClean="0"/>
              <a:t> with </a:t>
            </a:r>
            <a:r>
              <a:rPr lang="en-US" sz="1400" b="1" dirty="0" smtClean="0"/>
              <a:t>non-adherent patients</a:t>
            </a:r>
            <a:endParaRPr lang="en-US" sz="14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393209" y="4353259"/>
            <a:ext cx="342900" cy="342900"/>
          </a:xfrm>
          <a:prstGeom prst="rect">
            <a:avLst/>
          </a:prstGeom>
        </p:spPr>
      </p:pic>
      <p:sp>
        <p:nvSpPr>
          <p:cNvPr id="82" name="Striped Right Arrow 81"/>
          <p:cNvSpPr/>
          <p:nvPr/>
        </p:nvSpPr>
        <p:spPr>
          <a:xfrm>
            <a:off x="2303769" y="4744925"/>
            <a:ext cx="1201431" cy="261447"/>
          </a:xfrm>
          <a:prstGeom prst="stripedRightArrow">
            <a:avLst>
              <a:gd name="adj1" fmla="val 50000"/>
              <a:gd name="adj2" fmla="val 605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119078" y="1171138"/>
            <a:ext cx="1981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</a:t>
            </a:r>
            <a:r>
              <a:rPr lang="en-US" sz="1400" b="1" dirty="0" smtClean="0"/>
              <a:t>sthma patient </a:t>
            </a:r>
            <a:r>
              <a:rPr lang="en-US" sz="1400" dirty="0" smtClean="0"/>
              <a:t>filling prescription for </a:t>
            </a:r>
            <a:r>
              <a:rPr lang="en-US" sz="1400" b="1" dirty="0" smtClean="0"/>
              <a:t>ICS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967" y="891970"/>
            <a:ext cx="4051711" cy="3155775"/>
            <a:chOff x="57967" y="891970"/>
            <a:chExt cx="4051711" cy="3155775"/>
          </a:xfrm>
        </p:grpSpPr>
        <p:cxnSp>
          <p:nvCxnSpPr>
            <p:cNvPr id="24" name="Straight Arrow Connector 23"/>
            <p:cNvCxnSpPr>
              <a:endCxn id="21" idx="3"/>
            </p:cNvCxnSpPr>
            <p:nvPr/>
          </p:nvCxnSpPr>
          <p:spPr>
            <a:xfrm>
              <a:off x="982819" y="2026547"/>
              <a:ext cx="2827181" cy="1169769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2" idx="0"/>
            </p:cNvCxnSpPr>
            <p:nvPr/>
          </p:nvCxnSpPr>
          <p:spPr>
            <a:xfrm>
              <a:off x="609600" y="2165054"/>
              <a:ext cx="3388338" cy="1882691"/>
            </a:xfrm>
            <a:prstGeom prst="straightConnector1">
              <a:avLst/>
            </a:prstGeom>
            <a:ln w="12700">
              <a:solidFill>
                <a:srgbClr val="008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1" idx="0"/>
            </p:cNvCxnSpPr>
            <p:nvPr/>
          </p:nvCxnSpPr>
          <p:spPr>
            <a:xfrm flipH="1" flipV="1">
              <a:off x="982819" y="1934248"/>
              <a:ext cx="2938919" cy="1150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685800" y="2165054"/>
              <a:ext cx="3423878" cy="1805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 rot="1248970">
              <a:off x="2092722" y="2219144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1684198">
              <a:off x="2245122" y="2891050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adherent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7967" y="891970"/>
              <a:ext cx="1335241" cy="103793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Supported by</a:t>
              </a:r>
            </a:p>
            <a:p>
              <a:pPr algn="ctr"/>
              <a:r>
                <a:rPr lang="en-US" dirty="0" err="1" smtClean="0"/>
                <a:t>WelTel</a:t>
              </a:r>
              <a:r>
                <a:rPr lang="en-US" dirty="0" smtClean="0"/>
                <a:t> Platform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86200" y="5454674"/>
            <a:ext cx="945463" cy="1372000"/>
            <a:chOff x="3886200" y="5454674"/>
            <a:chExt cx="945463" cy="1372000"/>
          </a:xfrm>
        </p:grpSpPr>
        <p:grpSp>
          <p:nvGrpSpPr>
            <p:cNvPr id="44" name="Group 43"/>
            <p:cNvGrpSpPr/>
            <p:nvPr/>
          </p:nvGrpSpPr>
          <p:grpSpPr>
            <a:xfrm>
              <a:off x="3886200" y="6039358"/>
              <a:ext cx="751754" cy="582168"/>
              <a:chOff x="3972646" y="3276600"/>
              <a:chExt cx="751754" cy="582168"/>
            </a:xfrm>
          </p:grpSpPr>
          <p:pic>
            <p:nvPicPr>
              <p:cNvPr id="45" name="Picture 2" descr="http://www.bubblews.com/assets/images/news/1210715755_137595463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2647" y="3276600"/>
                <a:ext cx="751753" cy="563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972646" y="3635291"/>
                <a:ext cx="223477" cy="223477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4114800" y="6572758"/>
              <a:ext cx="7168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month 12</a:t>
              </a:r>
              <a:endParaRPr lang="en-US" sz="1050" dirty="0"/>
            </a:p>
          </p:txBody>
        </p:sp>
        <p:sp>
          <p:nvSpPr>
            <p:cNvPr id="51" name="Down Arrow 50"/>
            <p:cNvSpPr/>
            <p:nvPr/>
          </p:nvSpPr>
          <p:spPr>
            <a:xfrm>
              <a:off x="4047067" y="5786050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063387" y="5454674"/>
              <a:ext cx="94966" cy="21011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8" name="Rectangle 5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3"/>
    </mc:Choice>
    <mc:Fallback xmlns="">
      <p:transition spd="slow" advTm="1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of Monthly SMS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54497" cy="4525963"/>
          </a:xfrm>
        </p:spPr>
        <p:txBody>
          <a:bodyPr/>
          <a:lstStyle/>
          <a:p>
            <a:r>
              <a:rPr lang="en-US" dirty="0" err="1" smtClean="0"/>
              <a:t>WelTel</a:t>
            </a:r>
            <a:r>
              <a:rPr lang="en-US" dirty="0" smtClean="0"/>
              <a:t> Platform </a:t>
            </a:r>
          </a:p>
          <a:p>
            <a:pPr lvl="1"/>
            <a:r>
              <a:rPr lang="en-US" dirty="0" smtClean="0"/>
              <a:t>You do not have to send texts to patients</a:t>
            </a:r>
          </a:p>
          <a:p>
            <a:pPr lvl="1"/>
            <a:r>
              <a:rPr lang="en-US" dirty="0" smtClean="0"/>
              <a:t>For duration of study, only available to Intervention Group pharmacies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631" y="3562928"/>
            <a:ext cx="2525090" cy="3255700"/>
          </a:xfrm>
          <a:prstGeom prst="rect">
            <a:avLst/>
          </a:prstGeom>
        </p:spPr>
      </p:pic>
      <p:sp>
        <p:nvSpPr>
          <p:cNvPr id="12" name="Left Arrow Callout 11"/>
          <p:cNvSpPr/>
          <p:nvPr/>
        </p:nvSpPr>
        <p:spPr>
          <a:xfrm>
            <a:off x="5541778" y="4167057"/>
            <a:ext cx="3409938" cy="115981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612"/>
            </a:avLst>
          </a:prstGeom>
          <a:solidFill>
            <a:srgbClr val="FFFF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Your </a:t>
            </a:r>
            <a:r>
              <a:rPr lang="en-US" sz="2400" b="1" dirty="0" smtClean="0">
                <a:solidFill>
                  <a:schemeClr val="tx1"/>
                </a:solidFill>
              </a:rPr>
              <a:t>username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(i.e. phar007)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ight Arrow Callout 12"/>
          <p:cNvSpPr/>
          <p:nvPr/>
        </p:nvSpPr>
        <p:spPr>
          <a:xfrm>
            <a:off x="296334" y="4805201"/>
            <a:ext cx="3653662" cy="1244600"/>
          </a:xfrm>
          <a:prstGeom prst="rightArrowCallout">
            <a:avLst>
              <a:gd name="adj1" fmla="val 20918"/>
              <a:gd name="adj2" fmla="val 18878"/>
              <a:gd name="adj3" fmla="val 25000"/>
              <a:gd name="adj4" fmla="val 82633"/>
            </a:avLst>
          </a:prstGeom>
          <a:solidFill>
            <a:srgbClr val="FFFF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Your created </a:t>
            </a:r>
            <a:r>
              <a:rPr lang="en-US" sz="2400" b="1" dirty="0" smtClean="0">
                <a:solidFill>
                  <a:srgbClr val="000000"/>
                </a:solidFill>
              </a:rPr>
              <a:t>password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66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4"/>
    </mc:Choice>
    <mc:Fallback xmlns="">
      <p:transition spd="slow" advTm="7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 rot="16200000">
            <a:off x="-291357" y="2398212"/>
            <a:ext cx="5308865" cy="3124201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1574" y="1695464"/>
            <a:ext cx="2619374" cy="3933700"/>
          </a:xfrm>
          <a:prstGeom prst="rect">
            <a:avLst/>
          </a:prstGeom>
          <a:solidFill>
            <a:sysClr val="window" lastClr="FFFFFF"/>
          </a:solidFill>
          <a:ln w="349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97830" y="5712288"/>
            <a:ext cx="870362" cy="79070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53003" y="5762763"/>
            <a:ext cx="743939" cy="683822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158688" y="2123295"/>
            <a:ext cx="2324895" cy="2084638"/>
          </a:xfrm>
          <a:prstGeom prst="wedgeRoundRectCallout">
            <a:avLst>
              <a:gd name="adj1" fmla="val -43940"/>
              <a:gd name="adj2" fmla="val 59729"/>
              <a:gd name="adj3" fmla="val 1666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 smtClean="0">
                <a:solidFill>
                  <a:prstClr val="black"/>
                </a:solidFill>
                <a:latin typeface="Calibri"/>
              </a:rPr>
              <a:t>Txt 1-6 for: I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follow my asthma medication plan.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AGREE: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</a:rPr>
              <a:t>C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ompletely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=1;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</a:rPr>
              <a:t>M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ostly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=2, 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</a:rPr>
              <a:t>S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omewhat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=3; </a:t>
            </a:r>
            <a:endParaRPr lang="en-US" sz="1400" kern="0" dirty="0" smtClean="0">
              <a:solidFill>
                <a:prstClr val="black"/>
              </a:solidFill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DISAGREE: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Somewhat=4;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</a:rPr>
              <a:t>M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ostly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=5, 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</a:rPr>
              <a:t>C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ompletely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=6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</a:t>
            </a:r>
            <a:r>
              <a:rPr lang="en-US" dirty="0" err="1" smtClean="0"/>
              <a:t>EmPhAsIS</a:t>
            </a:r>
            <a:r>
              <a:rPr lang="en-US" dirty="0" smtClean="0"/>
              <a:t> SMS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112721" y="1585082"/>
            <a:ext cx="5031279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 smtClean="0"/>
              <a:t>SMS comprises</a:t>
            </a:r>
          </a:p>
          <a:p>
            <a:r>
              <a:rPr lang="en-US" sz="2600" dirty="0" smtClean="0"/>
              <a:t>Adult Asthma Adherence Questionnaire (</a:t>
            </a:r>
            <a:r>
              <a:rPr lang="en-US" sz="2600" b="1" dirty="0" smtClean="0"/>
              <a:t>AAAQ</a:t>
            </a:r>
            <a:r>
              <a:rPr lang="en-US" sz="2600" dirty="0" smtClean="0"/>
              <a:t>)</a:t>
            </a:r>
            <a:r>
              <a:rPr lang="en-US" sz="2600" dirty="0"/>
              <a:t> </a:t>
            </a:r>
            <a:r>
              <a:rPr lang="en-US" sz="2600" dirty="0" smtClean="0"/>
              <a:t>used to screen adherence problem </a:t>
            </a:r>
            <a:r>
              <a:rPr lang="en-US" sz="2600" u="sng" dirty="0" smtClean="0"/>
              <a:t>and</a:t>
            </a:r>
            <a:r>
              <a:rPr lang="en-US" sz="2600" dirty="0" smtClean="0"/>
              <a:t> barriers in asthma patients</a:t>
            </a:r>
          </a:p>
          <a:p>
            <a:pPr lvl="1"/>
            <a:r>
              <a:rPr lang="en-US" b="1" dirty="0" smtClean="0"/>
              <a:t>Every Month: Question 1 </a:t>
            </a:r>
            <a:r>
              <a:rPr lang="en-US" dirty="0" smtClean="0"/>
              <a:t>(sent on first Monday) to assess  adherence problem</a:t>
            </a:r>
          </a:p>
          <a:p>
            <a:pPr lvl="1"/>
            <a:r>
              <a:rPr lang="en-US" b="1" dirty="0" smtClean="0"/>
              <a:t>Based on Response to Question 1: Questions 2 </a:t>
            </a:r>
            <a:r>
              <a:rPr lang="en-US" dirty="0" smtClean="0"/>
              <a:t>to</a:t>
            </a:r>
            <a:r>
              <a:rPr lang="en-US" b="1" dirty="0" smtClean="0"/>
              <a:t> 5 </a:t>
            </a:r>
            <a:r>
              <a:rPr lang="en-US" dirty="0" smtClean="0"/>
              <a:t>to identify potential barriers to adherence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67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5"/>
    </mc:Choice>
    <mc:Fallback xmlns="">
      <p:transition spd="slow" advTm="14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AAAQ Reference Table in </a:t>
            </a:r>
            <a:r>
              <a:rPr lang="en-US" dirty="0" err="1" smtClean="0"/>
              <a:t>WelTel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1494896"/>
            <a:ext cx="8636000" cy="463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Callout 3"/>
          <p:cNvSpPr/>
          <p:nvPr/>
        </p:nvSpPr>
        <p:spPr>
          <a:xfrm>
            <a:off x="7450665" y="4961466"/>
            <a:ext cx="1693335" cy="228600"/>
          </a:xfrm>
          <a:prstGeom prst="leftArrowCallout">
            <a:avLst>
              <a:gd name="adj1" fmla="val 25000"/>
              <a:gd name="adj2" fmla="val 19444"/>
              <a:gd name="adj3" fmla="val 32407"/>
              <a:gd name="adj4" fmla="val 9284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managing ICS use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6" name="Left Arrow Callout 5"/>
          <p:cNvSpPr/>
          <p:nvPr/>
        </p:nvSpPr>
        <p:spPr>
          <a:xfrm>
            <a:off x="7459126" y="5232404"/>
            <a:ext cx="1684874" cy="228600"/>
          </a:xfrm>
          <a:prstGeom prst="leftArrowCallout">
            <a:avLst>
              <a:gd name="adj1" fmla="val 25000"/>
              <a:gd name="adj2" fmla="val 19444"/>
              <a:gd name="adj3" fmla="val 32407"/>
              <a:gd name="adj4" fmla="val 9335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perceived need for ICS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7" name="Left Arrow Callout 6"/>
          <p:cNvSpPr/>
          <p:nvPr/>
        </p:nvSpPr>
        <p:spPr>
          <a:xfrm>
            <a:off x="7450653" y="5528743"/>
            <a:ext cx="1684874" cy="228600"/>
          </a:xfrm>
          <a:prstGeom prst="leftArrowCallout">
            <a:avLst>
              <a:gd name="adj1" fmla="val 25000"/>
              <a:gd name="adj2" fmla="val 19444"/>
              <a:gd name="adj3" fmla="val 32407"/>
              <a:gd name="adj4" fmla="val 9335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fear of side effects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Left Arrow Callout 7"/>
          <p:cNvSpPr/>
          <p:nvPr/>
        </p:nvSpPr>
        <p:spPr>
          <a:xfrm>
            <a:off x="7450647" y="5808148"/>
            <a:ext cx="1684874" cy="228600"/>
          </a:xfrm>
          <a:prstGeom prst="leftArrowCallout">
            <a:avLst>
              <a:gd name="adj1" fmla="val 25000"/>
              <a:gd name="adj2" fmla="val 19444"/>
              <a:gd name="adj3" fmla="val 32407"/>
              <a:gd name="adj4" fmla="val 9335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cost concerns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3576743" y="4656671"/>
            <a:ext cx="126238" cy="2539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4585082" y="5037666"/>
            <a:ext cx="198586" cy="86784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66061" y="4624404"/>
            <a:ext cx="2408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assess adherence problem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622796" y="5094532"/>
            <a:ext cx="136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identify adherence barrier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68</a:t>
            </a:fld>
            <a:endParaRPr lang="en-US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2"/>
    </mc:Choice>
    <mc:Fallback xmlns="">
      <p:transition spd="slow" advTm="10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AAAQ Reference Table in </a:t>
            </a:r>
            <a:r>
              <a:rPr lang="en-US" dirty="0" err="1" smtClean="0"/>
              <a:t>WelTel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1494896"/>
            <a:ext cx="8636000" cy="463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Callout 3"/>
          <p:cNvSpPr/>
          <p:nvPr/>
        </p:nvSpPr>
        <p:spPr>
          <a:xfrm>
            <a:off x="7450665" y="4961466"/>
            <a:ext cx="1693335" cy="228600"/>
          </a:xfrm>
          <a:prstGeom prst="leftArrowCallout">
            <a:avLst>
              <a:gd name="adj1" fmla="val 25000"/>
              <a:gd name="adj2" fmla="val 19444"/>
              <a:gd name="adj3" fmla="val 32407"/>
              <a:gd name="adj4" fmla="val 9284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managing ICS use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6" name="Left Arrow Callout 5"/>
          <p:cNvSpPr/>
          <p:nvPr/>
        </p:nvSpPr>
        <p:spPr>
          <a:xfrm>
            <a:off x="7459126" y="5232404"/>
            <a:ext cx="1684874" cy="228600"/>
          </a:xfrm>
          <a:prstGeom prst="leftArrowCallout">
            <a:avLst>
              <a:gd name="adj1" fmla="val 25000"/>
              <a:gd name="adj2" fmla="val 19444"/>
              <a:gd name="adj3" fmla="val 32407"/>
              <a:gd name="adj4" fmla="val 9335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perceived need for ICS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7" name="Left Arrow Callout 6"/>
          <p:cNvSpPr/>
          <p:nvPr/>
        </p:nvSpPr>
        <p:spPr>
          <a:xfrm>
            <a:off x="7450653" y="5528743"/>
            <a:ext cx="1684874" cy="228600"/>
          </a:xfrm>
          <a:prstGeom prst="leftArrowCallout">
            <a:avLst>
              <a:gd name="adj1" fmla="val 25000"/>
              <a:gd name="adj2" fmla="val 19444"/>
              <a:gd name="adj3" fmla="val 32407"/>
              <a:gd name="adj4" fmla="val 9335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fear of side effects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Left Arrow Callout 7"/>
          <p:cNvSpPr/>
          <p:nvPr/>
        </p:nvSpPr>
        <p:spPr>
          <a:xfrm>
            <a:off x="7450647" y="5808148"/>
            <a:ext cx="1684874" cy="228600"/>
          </a:xfrm>
          <a:prstGeom prst="leftArrowCallout">
            <a:avLst>
              <a:gd name="adj1" fmla="val 25000"/>
              <a:gd name="adj2" fmla="val 19444"/>
              <a:gd name="adj3" fmla="val 32407"/>
              <a:gd name="adj4" fmla="val 9335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cost concerns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3576743" y="4656671"/>
            <a:ext cx="126238" cy="2539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4585082" y="5037666"/>
            <a:ext cx="198586" cy="86784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66061" y="4624404"/>
            <a:ext cx="2408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assess adherence problem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622796" y="5094532"/>
            <a:ext cx="136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identify adherence barrier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4" name="Rectangle 13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69</a:t>
            </a:fld>
            <a:endParaRPr lang="en-US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6"/>
    </mc:Choice>
    <mc:Fallback xmlns="">
      <p:transition spd="slow" advTm="5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94944" y="3200400"/>
            <a:ext cx="784555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3600" b="1" dirty="0" smtClean="0">
                <a:latin typeface="Arial"/>
                <a:ea typeface="Times New Roman"/>
                <a:cs typeface="Times New Roman"/>
              </a:rPr>
              <a:t>II. Community Pharmacists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0"/>
    </mc:Choice>
    <mc:Fallback xmlns="">
      <p:transition spd="slow" advTm="9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Follow-up </a:t>
            </a:r>
            <a:r>
              <a:rPr lang="en-CA" dirty="0" err="1" smtClean="0"/>
              <a:t>EmPhAsIS</a:t>
            </a:r>
            <a:r>
              <a:rPr lang="en-CA" dirty="0" smtClean="0"/>
              <a:t> Procedures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64" y="1600200"/>
            <a:ext cx="4028304" cy="4525963"/>
          </a:xfrm>
        </p:spPr>
        <p:txBody>
          <a:bodyPr>
            <a:noAutofit/>
          </a:bodyPr>
          <a:lstStyle/>
          <a:p>
            <a:pPr marL="454025" indent="-454025">
              <a:buFont typeface="+mj-lt"/>
              <a:buAutoNum type="arabicPeriod"/>
            </a:pPr>
            <a:r>
              <a:rPr lang="en-CA" b="1" dirty="0" smtClean="0"/>
              <a:t>Check monthly</a:t>
            </a:r>
            <a:r>
              <a:rPr lang="en-CA" dirty="0" smtClean="0"/>
              <a:t> </a:t>
            </a:r>
            <a:r>
              <a:rPr lang="en-CA" b="1" dirty="0" smtClean="0"/>
              <a:t>SMS </a:t>
            </a:r>
            <a:r>
              <a:rPr lang="en-CA" dirty="0" smtClean="0"/>
              <a:t>(“</a:t>
            </a:r>
            <a:r>
              <a:rPr lang="en-CA" dirty="0" err="1" smtClean="0"/>
              <a:t>checkin</a:t>
            </a:r>
            <a:r>
              <a:rPr lang="en-CA" dirty="0" smtClean="0"/>
              <a:t>”) (Patient </a:t>
            </a:r>
            <a:r>
              <a:rPr lang="en-CA" dirty="0"/>
              <a:t>responses to monthly SMS in </a:t>
            </a:r>
            <a:r>
              <a:rPr lang="en-CA" dirty="0" err="1"/>
              <a:t>WelTel</a:t>
            </a:r>
            <a:r>
              <a:rPr lang="en-CA" dirty="0"/>
              <a:t> platform)</a:t>
            </a:r>
          </a:p>
          <a:p>
            <a:pPr marL="454025" indent="-454025">
              <a:buFont typeface="+mj-lt"/>
              <a:buAutoNum type="arabicPeriod"/>
            </a:pPr>
            <a:endParaRPr lang="en-CA" b="1" dirty="0"/>
          </a:p>
          <a:p>
            <a:pPr marL="454025" indent="-454025">
              <a:buFont typeface="+mj-lt"/>
              <a:buAutoNum type="arabicPeriod"/>
            </a:pPr>
            <a:r>
              <a:rPr lang="en-CA" b="1" dirty="0" smtClean="0"/>
              <a:t>Follow-up non-adherent patients </a:t>
            </a:r>
            <a:r>
              <a:rPr lang="en-CA" dirty="0"/>
              <a:t>by telephone </a:t>
            </a:r>
            <a:r>
              <a:rPr lang="en-CA" dirty="0" smtClean="0"/>
              <a:t>(if </a:t>
            </a:r>
            <a:r>
              <a:rPr lang="en-CA" dirty="0"/>
              <a:t>needed)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4726" y="1600200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your binder</a:t>
            </a:r>
          </a:p>
          <a:p>
            <a:pPr lvl="1"/>
            <a:r>
              <a:rPr lang="en-US" b="1" dirty="0" smtClean="0"/>
              <a:t>Follow-up Instructions for AAAQ and ACT </a:t>
            </a:r>
            <a:r>
              <a:rPr lang="en-US" dirty="0" smtClean="0"/>
              <a:t>(laminated)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97" y="1340650"/>
            <a:ext cx="685733" cy="720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47" y="3260191"/>
            <a:ext cx="2548542" cy="3386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70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9"/>
    </mc:Choice>
    <mc:Fallback xmlns="">
      <p:transition spd="slow" advTm="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sending of text messages on the </a:t>
            </a:r>
            <a:r>
              <a:rPr lang="en-US" b="1" dirty="0" smtClean="0"/>
              <a:t>first Monday of every month</a:t>
            </a:r>
            <a:r>
              <a:rPr lang="en-US" dirty="0" smtClean="0"/>
              <a:t> via </a:t>
            </a:r>
            <a:r>
              <a:rPr lang="en-US" dirty="0" err="1" smtClean="0"/>
              <a:t>WelTel</a:t>
            </a:r>
            <a:endParaRPr lang="en-US" dirty="0" smtClean="0"/>
          </a:p>
          <a:p>
            <a:pPr lvl="1"/>
            <a:r>
              <a:rPr lang="en-US" dirty="0" smtClean="0"/>
              <a:t>You will not have to do anything with respect to texting participant yourself</a:t>
            </a:r>
          </a:p>
          <a:p>
            <a:r>
              <a:rPr lang="en-US" dirty="0" smtClean="0"/>
              <a:t>Tip:</a:t>
            </a:r>
          </a:p>
          <a:p>
            <a:pPr lvl="1"/>
            <a:r>
              <a:rPr lang="en-US" dirty="0" smtClean="0"/>
              <a:t>Incorporate monthly SMS checks into workflow by doing “</a:t>
            </a:r>
            <a:r>
              <a:rPr lang="en-US" dirty="0" err="1" smtClean="0"/>
              <a:t>checkins</a:t>
            </a:r>
            <a:r>
              <a:rPr lang="en-US" dirty="0" smtClean="0"/>
              <a:t>” on </a:t>
            </a:r>
            <a:r>
              <a:rPr lang="en-US" dirty="0" err="1" smtClean="0"/>
              <a:t>WelTel</a:t>
            </a:r>
            <a:r>
              <a:rPr lang="en-US" dirty="0" smtClean="0"/>
              <a:t> on first Tuesday (or first Wednesday) of the month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ound Single Corner Rectangle 3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Check monthly SMS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 Single Corner Rectangle 6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Follow-up non-adherent patients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71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0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8"/>
    </mc:Choice>
    <mc:Fallback xmlns="">
      <p:transition spd="slow" advTm="14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sending of text messages on the </a:t>
            </a:r>
            <a:r>
              <a:rPr lang="en-US" b="1" dirty="0" smtClean="0"/>
              <a:t>first Monday of every month</a:t>
            </a:r>
            <a:r>
              <a:rPr lang="en-US" dirty="0" smtClean="0"/>
              <a:t> via </a:t>
            </a:r>
            <a:r>
              <a:rPr lang="en-US" dirty="0" err="1" smtClean="0"/>
              <a:t>WelTel</a:t>
            </a:r>
            <a:endParaRPr lang="en-US" dirty="0" smtClean="0"/>
          </a:p>
          <a:p>
            <a:pPr lvl="1"/>
            <a:r>
              <a:rPr lang="en-US" dirty="0" smtClean="0"/>
              <a:t>You will not have to do anything with respect to texting participant yourself</a:t>
            </a:r>
          </a:p>
          <a:p>
            <a:r>
              <a:rPr lang="en-US" dirty="0" smtClean="0"/>
              <a:t>Tip:</a:t>
            </a:r>
          </a:p>
          <a:p>
            <a:pPr lvl="1"/>
            <a:r>
              <a:rPr lang="en-US" dirty="0" smtClean="0"/>
              <a:t>Incorporate monthly SMS checks into workflow by doing “</a:t>
            </a:r>
            <a:r>
              <a:rPr lang="en-US" dirty="0" err="1" smtClean="0"/>
              <a:t>checkins</a:t>
            </a:r>
            <a:r>
              <a:rPr lang="en-US" dirty="0" smtClean="0"/>
              <a:t>” on </a:t>
            </a:r>
            <a:r>
              <a:rPr lang="en-US" dirty="0" err="1" smtClean="0"/>
              <a:t>WelTel</a:t>
            </a:r>
            <a:r>
              <a:rPr lang="en-US" dirty="0" smtClean="0"/>
              <a:t> on first Tuesday (or first Wednesday) of the month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ound Single Corner Rectangle 3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Check monthly SMS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 Single Corner Rectangle 6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Follow-up non-adherent patients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72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6"/>
    </mc:Choice>
    <mc:Fallback xmlns="">
      <p:transition spd="slow" advTm="7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‘</a:t>
            </a:r>
            <a:r>
              <a:rPr lang="en-US" sz="2800" b="1" dirty="0" err="1" smtClean="0"/>
              <a:t>Checkins</a:t>
            </a:r>
            <a:r>
              <a:rPr lang="en-US" sz="2800" dirty="0" smtClean="0"/>
              <a:t>’ view for </a:t>
            </a:r>
            <a:r>
              <a:rPr lang="en-US" sz="2800" b="1" dirty="0" smtClean="0"/>
              <a:t>all</a:t>
            </a:r>
            <a:r>
              <a:rPr lang="en-US" sz="2800" dirty="0" smtClean="0"/>
              <a:t> patients (</a:t>
            </a:r>
            <a:r>
              <a:rPr lang="en-US" sz="2800" b="1" dirty="0" smtClean="0">
                <a:solidFill>
                  <a:srgbClr val="FF0000"/>
                </a:solidFill>
              </a:rPr>
              <a:t># according to Status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Picture 3" descr="Screen Shot 2015-03-04 at 下午2.03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7" y="2347973"/>
            <a:ext cx="8541028" cy="3853541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722429"/>
            <a:ext cx="16192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378523"/>
            <a:ext cx="1333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8" y="5304429"/>
            <a:ext cx="1619250" cy="2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2" y="4987127"/>
            <a:ext cx="1334212" cy="2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032552"/>
            <a:ext cx="1410183" cy="32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 Single Corner Rectangle 19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Follow-up non-adherent patients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86816" y="3865689"/>
            <a:ext cx="2866384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#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ADHERENT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6817" y="4714813"/>
            <a:ext cx="2866384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# of NOT ADHERENT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86815" y="5716656"/>
            <a:ext cx="2866386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checkins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NO RESPONSE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>
            <a:stCxn id="21" idx="1"/>
          </p:cNvCxnSpPr>
          <p:nvPr/>
        </p:nvCxnSpPr>
        <p:spPr>
          <a:xfrm flipH="1">
            <a:off x="3042022" y="4188855"/>
            <a:ext cx="644794" cy="3182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1"/>
          </p:cNvCxnSpPr>
          <p:nvPr/>
        </p:nvCxnSpPr>
        <p:spPr>
          <a:xfrm flipH="1" flipV="1">
            <a:off x="3042021" y="4846255"/>
            <a:ext cx="644796" cy="191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042022" y="5445390"/>
            <a:ext cx="644794" cy="5944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1466" y="2590801"/>
            <a:ext cx="2714423" cy="330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Single Corner Rectangle 38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Check monthly SMS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7" name="Rectangle 26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73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78"/>
    </mc:Choice>
    <mc:Fallback xmlns="">
      <p:transition spd="slow" advTm="14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pic>
        <p:nvPicPr>
          <p:cNvPr id="4" name="Picture 3" descr="Screen Shot 2015-03-04 at 下午2.03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7" y="2347973"/>
            <a:ext cx="8541028" cy="3853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4312" y="5122224"/>
            <a:ext cx="2288675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cs typeface="Arial" panose="020B0604020202020204" pitchFamily="34" charset="0"/>
              </a:rPr>
              <a:t>Click on </a:t>
            </a:r>
            <a:r>
              <a:rPr lang="en-CA" b="1" dirty="0" smtClean="0">
                <a:cs typeface="Arial" panose="020B0604020202020204" pitchFamily="34" charset="0"/>
              </a:rPr>
              <a:t>patient’s name </a:t>
            </a:r>
            <a:r>
              <a:rPr lang="en-CA" dirty="0" smtClean="0">
                <a:cs typeface="Arial" panose="020B0604020202020204" pitchFamily="34" charset="0"/>
              </a:rPr>
              <a:t>to view profile and SMS history</a:t>
            </a:r>
            <a:endParaRPr lang="en-CA" dirty="0"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6271" y="3895237"/>
            <a:ext cx="1972734" cy="9233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Symbol indicates ‘</a:t>
            </a:r>
            <a:r>
              <a:rPr lang="en-US" b="1" dirty="0" err="1" smtClean="0">
                <a:cs typeface="Arial" panose="020B0604020202020204" pitchFamily="34" charset="0"/>
              </a:rPr>
              <a:t>checkins</a:t>
            </a:r>
            <a:r>
              <a:rPr lang="en-US" dirty="0" smtClean="0">
                <a:cs typeface="Arial" panose="020B0604020202020204" pitchFamily="34" charset="0"/>
              </a:rPr>
              <a:t>’</a:t>
            </a:r>
            <a:r>
              <a:rPr lang="en-US" b="1" dirty="0" smtClean="0">
                <a:cs typeface="Arial" panose="020B0604020202020204" pitchFamily="34" charset="0"/>
              </a:rPr>
              <a:t> </a:t>
            </a:r>
            <a:r>
              <a:rPr lang="en-US" b="1" dirty="0">
                <a:cs typeface="Arial" panose="020B0604020202020204" pitchFamily="34" charset="0"/>
              </a:rPr>
              <a:t>needing review </a:t>
            </a:r>
          </a:p>
        </p:txBody>
      </p:sp>
      <p:pic>
        <p:nvPicPr>
          <p:cNvPr id="8" name="Picture 7" descr="Screen Shot 2015-03-04 at 下午2.2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3" y="4421854"/>
            <a:ext cx="254000" cy="20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9200" y="4357322"/>
            <a:ext cx="2112338" cy="64633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Click on </a:t>
            </a:r>
            <a:r>
              <a:rPr lang="en-US" b="1" dirty="0" smtClean="0">
                <a:cs typeface="Arial" panose="020B0604020202020204" pitchFamily="34" charset="0"/>
              </a:rPr>
              <a:t>symbol</a:t>
            </a:r>
            <a:r>
              <a:rPr lang="en-US" dirty="0" smtClean="0">
                <a:cs typeface="Arial" panose="020B0604020202020204" pitchFamily="34" charset="0"/>
              </a:rPr>
              <a:t> to check </a:t>
            </a:r>
            <a:r>
              <a:rPr lang="en-US" b="1" dirty="0" smtClean="0">
                <a:cs typeface="Arial" panose="020B0604020202020204" pitchFamily="34" charset="0"/>
              </a:rPr>
              <a:t>new message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20319" y="3769919"/>
            <a:ext cx="1845952" cy="32794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5-03-04 at 下午2.2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4" y="3657005"/>
            <a:ext cx="188767" cy="15101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953607" y="3808019"/>
            <a:ext cx="160548" cy="549302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53865" y="3769919"/>
            <a:ext cx="0" cy="1217208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722429"/>
            <a:ext cx="16192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378523"/>
            <a:ext cx="1333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8" y="5304429"/>
            <a:ext cx="1619250" cy="2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2" y="4987127"/>
            <a:ext cx="1334212" cy="2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7" y="4032552"/>
            <a:ext cx="1410183" cy="32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 Single Corner Rectangle 19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Follow-up non-adherent patients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75889" y="2611670"/>
            <a:ext cx="5826606" cy="3589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‘</a:t>
            </a:r>
            <a:r>
              <a:rPr lang="en-US" sz="2800" b="1" dirty="0" err="1" smtClean="0"/>
              <a:t>Checkins</a:t>
            </a:r>
            <a:r>
              <a:rPr lang="en-US" sz="2800" dirty="0" smtClean="0"/>
              <a:t>’ view for </a:t>
            </a:r>
            <a:r>
              <a:rPr lang="en-US" sz="2800" b="1" dirty="0" smtClean="0"/>
              <a:t>all</a:t>
            </a:r>
            <a:r>
              <a:rPr lang="en-US" sz="2800" dirty="0" smtClean="0"/>
              <a:t> patients (</a:t>
            </a:r>
            <a:r>
              <a:rPr lang="en-US" sz="2800" b="1" dirty="0" smtClean="0">
                <a:solidFill>
                  <a:srgbClr val="FF0000"/>
                </a:solidFill>
              </a:rPr>
              <a:t>List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28" name="Round Single Corner Rectangle 27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Check monthly SMS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22" name="Rectangle 21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74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7"/>
    </mc:Choice>
    <mc:Fallback xmlns="">
      <p:transition spd="slow" advTm="17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20" name="Round Single Corner Rectangle 19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Follow-up non-adherent patients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146413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Profile</a:t>
            </a:r>
            <a:r>
              <a:rPr lang="en-US" sz="2800" dirty="0" smtClean="0"/>
              <a:t> view for </a:t>
            </a:r>
            <a:r>
              <a:rPr lang="en-US" sz="2800" b="1" dirty="0" smtClean="0"/>
              <a:t>individual</a:t>
            </a:r>
            <a:r>
              <a:rPr lang="en-US" sz="2800" dirty="0" smtClean="0"/>
              <a:t> patient 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9" y="2085499"/>
            <a:ext cx="8851446" cy="423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820332" y="2289936"/>
            <a:ext cx="7120468" cy="4144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74469" y="3577295"/>
            <a:ext cx="1259557" cy="5847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 smtClean="0">
                <a:cs typeface="Arial" panose="020B0604020202020204" pitchFamily="34" charset="0"/>
              </a:rPr>
              <a:t>1. </a:t>
            </a:r>
            <a:r>
              <a:rPr lang="en-CA" sz="1600" b="1" dirty="0" err="1" smtClean="0">
                <a:cs typeface="Arial" panose="020B0604020202020204" pitchFamily="34" charset="0"/>
              </a:rPr>
              <a:t>Checkin</a:t>
            </a:r>
            <a:r>
              <a:rPr lang="en-CA" sz="1600" dirty="0" smtClean="0">
                <a:cs typeface="Arial" panose="020B0604020202020204" pitchFamily="34" charset="0"/>
              </a:rPr>
              <a:t> status</a:t>
            </a:r>
            <a:endParaRPr lang="en-CA" sz="1600" dirty="0"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10132" y="3234525"/>
            <a:ext cx="0" cy="342770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802" y="5017709"/>
            <a:ext cx="1600198" cy="13234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Arial" panose="020B0604020202020204" pitchFamily="34" charset="0"/>
              </a:rPr>
              <a:t>2. </a:t>
            </a:r>
            <a:r>
              <a:rPr lang="en-US" sz="1600" dirty="0" smtClean="0">
                <a:cs typeface="Arial" panose="020B0604020202020204" pitchFamily="34" charset="0"/>
              </a:rPr>
              <a:t>SMS send and response </a:t>
            </a:r>
            <a:r>
              <a:rPr lang="en-US" sz="1600" b="1" dirty="0" smtClean="0">
                <a:cs typeface="Arial" panose="020B0604020202020204" pitchFamily="34" charset="0"/>
              </a:rPr>
              <a:t>History</a:t>
            </a:r>
          </a:p>
          <a:p>
            <a:pPr algn="ctr"/>
            <a:r>
              <a:rPr lang="en-US" sz="1600" dirty="0" smtClean="0">
                <a:cs typeface="Arial" panose="020B0604020202020204" pitchFamily="34" charset="0"/>
              </a:rPr>
              <a:t>(Tip: “Read up”, earlier text on bottom)</a:t>
            </a:r>
          </a:p>
        </p:txBody>
      </p:sp>
      <p:sp>
        <p:nvSpPr>
          <p:cNvPr id="26" name="Right Brace 25"/>
          <p:cNvSpPr/>
          <p:nvPr/>
        </p:nvSpPr>
        <p:spPr>
          <a:xfrm>
            <a:off x="1574797" y="5147733"/>
            <a:ext cx="245535" cy="1168399"/>
          </a:xfrm>
          <a:prstGeom prst="rightBrace">
            <a:avLst>
              <a:gd name="adj1" fmla="val 18677"/>
              <a:gd name="adj2" fmla="val 50926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Single Corner Rectangle 30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Check monthly SMS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895166" y="3234525"/>
            <a:ext cx="554569" cy="435855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5" name="Rectangle 1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5635305" y="3994554"/>
            <a:ext cx="1346203" cy="5847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3. Access</a:t>
            </a:r>
            <a:r>
              <a:rPr lang="en-US" sz="1600" dirty="0" smtClean="0"/>
              <a:t> to AAAQ or ACT </a:t>
            </a:r>
            <a:endParaRPr lang="en-US" sz="1600" dirty="0"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520090" y="3205392"/>
            <a:ext cx="253803" cy="743806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75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03531" y="3670380"/>
            <a:ext cx="1733883" cy="230832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4. Complete box </a:t>
            </a:r>
            <a:r>
              <a:rPr lang="en-US" sz="1600" dirty="0" smtClean="0"/>
              <a:t>indicates monthly </a:t>
            </a:r>
            <a:r>
              <a:rPr lang="en-US" sz="1600" dirty="0" err="1" smtClean="0"/>
              <a:t>checkin</a:t>
            </a:r>
            <a:r>
              <a:rPr lang="en-US" sz="1600" dirty="0" smtClean="0"/>
              <a:t> was completed and reviewed by you </a:t>
            </a:r>
          </a:p>
          <a:p>
            <a:pPr algn="ctr"/>
            <a:r>
              <a:rPr lang="en-US" sz="1600" dirty="0" smtClean="0">
                <a:cs typeface="Arial" panose="020B0604020202020204" pitchFamily="34" charset="0"/>
              </a:rPr>
              <a:t>(Tip: Important to check this for NOT ADHERENT patients)</a:t>
            </a:r>
            <a:endParaRPr lang="en-US" sz="1600" dirty="0"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2"/>
    </mc:Choice>
    <mc:Fallback xmlns="">
      <p:transition spd="slow" advTm="18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Checkins</a:t>
            </a:r>
            <a:endParaRPr lang="en-US" dirty="0"/>
          </a:p>
        </p:txBody>
      </p:sp>
      <p:sp>
        <p:nvSpPr>
          <p:cNvPr id="20" name="Round Single Corner Rectangle 19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Follow-up non-adherent patients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146413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Profile</a:t>
            </a:r>
            <a:r>
              <a:rPr lang="en-US" sz="2800" dirty="0" smtClean="0"/>
              <a:t> view for </a:t>
            </a:r>
            <a:r>
              <a:rPr lang="en-US" sz="2800" b="1" dirty="0" smtClean="0"/>
              <a:t>individual</a:t>
            </a:r>
            <a:r>
              <a:rPr lang="en-US" sz="2800" dirty="0" smtClean="0"/>
              <a:t> patient 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9" y="2085499"/>
            <a:ext cx="8851446" cy="423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820332" y="2289936"/>
            <a:ext cx="7120468" cy="4144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74469" y="3577295"/>
            <a:ext cx="1259557" cy="5847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 smtClean="0">
                <a:cs typeface="Arial" panose="020B0604020202020204" pitchFamily="34" charset="0"/>
              </a:rPr>
              <a:t>1. </a:t>
            </a:r>
            <a:r>
              <a:rPr lang="en-CA" sz="1600" b="1" dirty="0" err="1" smtClean="0">
                <a:cs typeface="Arial" panose="020B0604020202020204" pitchFamily="34" charset="0"/>
              </a:rPr>
              <a:t>Checkin</a:t>
            </a:r>
            <a:r>
              <a:rPr lang="en-CA" sz="1600" dirty="0" smtClean="0">
                <a:cs typeface="Arial" panose="020B0604020202020204" pitchFamily="34" charset="0"/>
              </a:rPr>
              <a:t> status</a:t>
            </a:r>
            <a:endParaRPr lang="en-CA" sz="1600" dirty="0"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10132" y="3234525"/>
            <a:ext cx="0" cy="342770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802" y="5017709"/>
            <a:ext cx="1600198" cy="13234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Arial" panose="020B0604020202020204" pitchFamily="34" charset="0"/>
              </a:rPr>
              <a:t>2. </a:t>
            </a:r>
            <a:r>
              <a:rPr lang="en-US" sz="1600" dirty="0" smtClean="0">
                <a:cs typeface="Arial" panose="020B0604020202020204" pitchFamily="34" charset="0"/>
              </a:rPr>
              <a:t>SMS send and response </a:t>
            </a:r>
            <a:r>
              <a:rPr lang="en-US" sz="1600" b="1" dirty="0" smtClean="0">
                <a:cs typeface="Arial" panose="020B0604020202020204" pitchFamily="34" charset="0"/>
              </a:rPr>
              <a:t>History</a:t>
            </a:r>
          </a:p>
          <a:p>
            <a:pPr algn="ctr"/>
            <a:r>
              <a:rPr lang="en-US" sz="1600" dirty="0" smtClean="0">
                <a:cs typeface="Arial" panose="020B0604020202020204" pitchFamily="34" charset="0"/>
              </a:rPr>
              <a:t>(Tip: “Read up”, earlier text on bottom)</a:t>
            </a:r>
          </a:p>
        </p:txBody>
      </p:sp>
      <p:sp>
        <p:nvSpPr>
          <p:cNvPr id="26" name="Right Brace 25"/>
          <p:cNvSpPr/>
          <p:nvPr/>
        </p:nvSpPr>
        <p:spPr>
          <a:xfrm>
            <a:off x="1574797" y="5147733"/>
            <a:ext cx="245535" cy="1168399"/>
          </a:xfrm>
          <a:prstGeom prst="rightBrace">
            <a:avLst>
              <a:gd name="adj1" fmla="val 18677"/>
              <a:gd name="adj2" fmla="val 50926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Single Corner Rectangle 30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Check monthly SMS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895166" y="3234525"/>
            <a:ext cx="554569" cy="435855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15" name="Rectangle 1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5635305" y="3994554"/>
            <a:ext cx="1346203" cy="5847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3. Access</a:t>
            </a:r>
            <a:r>
              <a:rPr lang="en-US" sz="1600" dirty="0" smtClean="0"/>
              <a:t> to AAAQ or ACT </a:t>
            </a:r>
            <a:endParaRPr lang="en-US" sz="1600" dirty="0"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520090" y="3205392"/>
            <a:ext cx="253803" cy="743806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76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03531" y="3670380"/>
            <a:ext cx="1733883" cy="230832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4. Complete box </a:t>
            </a:r>
            <a:r>
              <a:rPr lang="en-US" sz="1600" dirty="0" smtClean="0"/>
              <a:t>indicates monthly </a:t>
            </a:r>
            <a:r>
              <a:rPr lang="en-US" sz="1600" dirty="0" err="1" smtClean="0"/>
              <a:t>checkin</a:t>
            </a:r>
            <a:r>
              <a:rPr lang="en-US" sz="1600" dirty="0" smtClean="0"/>
              <a:t> was completed and reviewed by you </a:t>
            </a:r>
          </a:p>
          <a:p>
            <a:pPr algn="ctr"/>
            <a:r>
              <a:rPr lang="en-US" sz="1600" dirty="0" smtClean="0">
                <a:cs typeface="Arial" panose="020B0604020202020204" pitchFamily="34" charset="0"/>
              </a:rPr>
              <a:t>(Tip: Important to check this for NOT ADHERENT patients)</a:t>
            </a:r>
            <a:endParaRPr lang="en-US" sz="1600" dirty="0"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4"/>
    </mc:Choice>
    <mc:Fallback xmlns="">
      <p:transition spd="slow" advTm="6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8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2. Follow-up Non-Adherent Patients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94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role in this step is the </a:t>
            </a:r>
            <a:r>
              <a:rPr lang="en-US" sz="2400" u="sng" dirty="0" smtClean="0"/>
              <a:t>most important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EmPhAsIS</a:t>
            </a:r>
            <a:r>
              <a:rPr lang="en-US" sz="2400" dirty="0" smtClean="0"/>
              <a:t> study</a:t>
            </a:r>
          </a:p>
          <a:p>
            <a:r>
              <a:rPr lang="en-US" sz="2400" dirty="0" smtClean="0"/>
              <a:t>Because this is a pragmatic study, please provide counselling according to your practice but we have provided you with some tools to help</a:t>
            </a:r>
          </a:p>
          <a:p>
            <a:endParaRPr lang="en-US" sz="24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92133" y="1600200"/>
            <a:ext cx="429259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Tools</a:t>
            </a:r>
          </a:p>
          <a:p>
            <a:pPr marL="515938" lvl="1" indent="-228600"/>
            <a:r>
              <a:rPr lang="en-US" b="1" dirty="0" smtClean="0"/>
              <a:t>AAAQ</a:t>
            </a:r>
            <a:r>
              <a:rPr lang="en-US" dirty="0" smtClean="0"/>
              <a:t> Questions 2 to 5 to identify adherence barrier</a:t>
            </a:r>
          </a:p>
          <a:p>
            <a:pPr marL="804863" lvl="2" indent="-177800"/>
            <a:r>
              <a:rPr lang="en-US" dirty="0" smtClean="0"/>
              <a:t>Texted to patients OR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>
                <a:solidFill>
                  <a:srgbClr val="7030A0"/>
                </a:solidFill>
              </a:rPr>
              <a:t>AAAQ Form</a:t>
            </a:r>
            <a:r>
              <a:rPr lang="en-US" dirty="0"/>
              <a:t> (in binder)</a:t>
            </a:r>
            <a:endParaRPr lang="en-US" dirty="0" smtClean="0"/>
          </a:p>
          <a:p>
            <a:pPr marL="404813" lvl="1" indent="-177800"/>
            <a:r>
              <a:rPr lang="en-US" dirty="0" smtClean="0"/>
              <a:t>Asthma Control Test (</a:t>
            </a:r>
            <a:r>
              <a:rPr lang="en-US" b="1" dirty="0" smtClean="0"/>
              <a:t>ACT</a:t>
            </a:r>
            <a:r>
              <a:rPr lang="en-US" dirty="0" smtClean="0"/>
              <a:t>) to assess asthma control 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>
                <a:solidFill>
                  <a:srgbClr val="FF66FF"/>
                </a:solidFill>
              </a:rPr>
              <a:t>ACT Form</a:t>
            </a:r>
            <a:r>
              <a:rPr lang="en-US" dirty="0"/>
              <a:t> (in binder)</a:t>
            </a:r>
          </a:p>
        </p:txBody>
      </p:sp>
      <p:sp>
        <p:nvSpPr>
          <p:cNvPr id="4" name="Round Single Corner Rectangle 3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Follow-up non-adherent patients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 Single Corner Rectangle 4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monthly SMS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313" y="5175805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30" y="3609601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77</a:t>
            </a:fld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4"/>
    </mc:Choice>
    <mc:Fallback xmlns="">
      <p:transition spd="slow" advTm="9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8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2. Follow-up Non-Adherent Patients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94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role in this step is the </a:t>
            </a:r>
            <a:r>
              <a:rPr lang="en-US" sz="2400" u="sng" dirty="0" smtClean="0"/>
              <a:t>most important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EmPhAsIS</a:t>
            </a:r>
            <a:r>
              <a:rPr lang="en-US" sz="2400" dirty="0" smtClean="0"/>
              <a:t> study</a:t>
            </a:r>
          </a:p>
          <a:p>
            <a:r>
              <a:rPr lang="en-US" sz="2400" dirty="0" smtClean="0"/>
              <a:t>Because this is a pragmatic study, please provide counselling according to your practice but we have provided you with some tools to help</a:t>
            </a:r>
          </a:p>
          <a:p>
            <a:endParaRPr lang="en-US" sz="24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92133" y="1600200"/>
            <a:ext cx="429259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Tools</a:t>
            </a:r>
          </a:p>
          <a:p>
            <a:pPr marL="515938" lvl="1" indent="-228600"/>
            <a:r>
              <a:rPr lang="en-US" b="1" dirty="0" smtClean="0"/>
              <a:t>AAAQ</a:t>
            </a:r>
            <a:r>
              <a:rPr lang="en-US" dirty="0" smtClean="0"/>
              <a:t> Questions 2 to 5 to identify adherence barrier</a:t>
            </a:r>
          </a:p>
          <a:p>
            <a:pPr marL="804863" lvl="2" indent="-177800"/>
            <a:r>
              <a:rPr lang="en-US" dirty="0" smtClean="0"/>
              <a:t>Texted to patients OR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>
                <a:solidFill>
                  <a:srgbClr val="7030A0"/>
                </a:solidFill>
              </a:rPr>
              <a:t>AAAQ Form</a:t>
            </a:r>
            <a:r>
              <a:rPr lang="en-US" dirty="0"/>
              <a:t> (in binder)</a:t>
            </a:r>
            <a:endParaRPr lang="en-US" dirty="0" smtClean="0"/>
          </a:p>
          <a:p>
            <a:pPr marL="404813" lvl="1" indent="-177800"/>
            <a:r>
              <a:rPr lang="en-US" dirty="0" smtClean="0"/>
              <a:t>Asthma Control Test (</a:t>
            </a:r>
            <a:r>
              <a:rPr lang="en-US" b="1" dirty="0" smtClean="0"/>
              <a:t>ACT</a:t>
            </a:r>
            <a:r>
              <a:rPr lang="en-US" dirty="0" smtClean="0"/>
              <a:t>) to assess asthma control 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>
                <a:solidFill>
                  <a:srgbClr val="FF66FF"/>
                </a:solidFill>
              </a:rPr>
              <a:t>ACT Form</a:t>
            </a:r>
            <a:r>
              <a:rPr lang="en-US" dirty="0"/>
              <a:t> (in binder)</a:t>
            </a:r>
          </a:p>
        </p:txBody>
      </p:sp>
      <p:sp>
        <p:nvSpPr>
          <p:cNvPr id="4" name="Round Single Corner Rectangle 3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Follow-up non-adherent patients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 Single Corner Rectangle 4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monthly SMS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313" y="5175805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30" y="3609601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78</a:t>
            </a:fld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22"/>
    </mc:Choice>
    <mc:Fallback xmlns="">
      <p:transition spd="slow" advTm="18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8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2. Follow-up Non-Adherent Patients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94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role in this step is the </a:t>
            </a:r>
            <a:r>
              <a:rPr lang="en-US" sz="2400" u="sng" dirty="0" smtClean="0"/>
              <a:t>most important </a:t>
            </a:r>
            <a:r>
              <a:rPr lang="en-US" sz="2400" dirty="0" smtClean="0"/>
              <a:t>part of the </a:t>
            </a:r>
            <a:r>
              <a:rPr lang="en-US" sz="2400" dirty="0" err="1" smtClean="0"/>
              <a:t>EmPhAsIS</a:t>
            </a:r>
            <a:r>
              <a:rPr lang="en-US" sz="2400" dirty="0" smtClean="0"/>
              <a:t> study</a:t>
            </a:r>
          </a:p>
          <a:p>
            <a:r>
              <a:rPr lang="en-US" sz="2400" dirty="0" smtClean="0"/>
              <a:t>Because this is a pragmatic study, please provide counselling according to your practice but we have provided you with some tools to help</a:t>
            </a:r>
          </a:p>
          <a:p>
            <a:endParaRPr lang="en-US" sz="24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92133" y="1600200"/>
            <a:ext cx="429259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Tools</a:t>
            </a:r>
          </a:p>
          <a:p>
            <a:pPr marL="515938" lvl="1" indent="-228600"/>
            <a:r>
              <a:rPr lang="en-US" b="1" dirty="0" smtClean="0"/>
              <a:t>AAAQ</a:t>
            </a:r>
            <a:r>
              <a:rPr lang="en-US" dirty="0" smtClean="0"/>
              <a:t> Questions 2 to 5 to identify adherence barrier</a:t>
            </a:r>
          </a:p>
          <a:p>
            <a:pPr marL="804863" lvl="2" indent="-177800"/>
            <a:r>
              <a:rPr lang="en-US" dirty="0" smtClean="0"/>
              <a:t>Texted to patients OR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>
                <a:solidFill>
                  <a:srgbClr val="7030A0"/>
                </a:solidFill>
              </a:rPr>
              <a:t>AAAQ Form</a:t>
            </a:r>
            <a:r>
              <a:rPr lang="en-US" dirty="0"/>
              <a:t> (in binder)</a:t>
            </a:r>
            <a:endParaRPr lang="en-US" dirty="0" smtClean="0"/>
          </a:p>
          <a:p>
            <a:pPr marL="404813" lvl="1" indent="-177800"/>
            <a:r>
              <a:rPr lang="en-US" dirty="0" smtClean="0"/>
              <a:t>Asthma Control Test (</a:t>
            </a:r>
            <a:r>
              <a:rPr lang="en-US" b="1" dirty="0" smtClean="0"/>
              <a:t>ACT</a:t>
            </a:r>
            <a:r>
              <a:rPr lang="en-US" dirty="0" smtClean="0"/>
              <a:t>) to assess asthma control </a:t>
            </a:r>
          </a:p>
          <a:p>
            <a:pPr marL="804863" lvl="2" indent="-177800"/>
            <a:r>
              <a:rPr lang="en-US" dirty="0" smtClean="0"/>
              <a:t>Accessible via </a:t>
            </a:r>
            <a:r>
              <a:rPr lang="en-US" dirty="0" err="1" smtClean="0"/>
              <a:t>WelTel</a:t>
            </a:r>
            <a:r>
              <a:rPr lang="en-US" dirty="0" smtClean="0"/>
              <a:t> OR</a:t>
            </a:r>
          </a:p>
          <a:p>
            <a:pPr marL="804863" lvl="2" indent="-177800"/>
            <a:r>
              <a:rPr lang="en-US" dirty="0">
                <a:solidFill>
                  <a:srgbClr val="FF66FF"/>
                </a:solidFill>
              </a:rPr>
              <a:t>ACT Form</a:t>
            </a:r>
            <a:r>
              <a:rPr lang="en-US" dirty="0"/>
              <a:t> (in binder)</a:t>
            </a:r>
          </a:p>
        </p:txBody>
      </p:sp>
      <p:sp>
        <p:nvSpPr>
          <p:cNvPr id="4" name="Round Single Corner Rectangle 3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Follow-up non-adherent patients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 Single Corner Rectangle 4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monthly SMS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313" y="5175805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30" y="3609601"/>
            <a:ext cx="392935" cy="41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79</a:t>
            </a:fld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1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5"/>
    </mc:Choice>
    <mc:Fallback xmlns="">
      <p:transition spd="slow" advTm="12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Pharmacy in Canada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dirty="0" smtClean="0"/>
              <a:t>“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 smtClean="0"/>
              <a:t>‘pharmacists are taking on expanded roles’</a:t>
            </a:r>
          </a:p>
          <a:p>
            <a:pPr marL="0" indent="0" algn="ctr">
              <a:buNone/>
            </a:pPr>
            <a:r>
              <a:rPr lang="en-CA" dirty="0" smtClean="0"/>
              <a:t>‘pharmacists are increasingly being recognized as the medication management experts’</a:t>
            </a:r>
          </a:p>
          <a:p>
            <a:pPr marL="0" indent="0" algn="ctr">
              <a:buNone/>
            </a:pPr>
            <a:r>
              <a:rPr lang="en-CA" dirty="0" smtClean="0"/>
              <a:t>‘</a:t>
            </a:r>
            <a:r>
              <a:rPr lang="en-CA" b="1" dirty="0" smtClean="0"/>
              <a:t>pharmacists are key to ensuring safe, cost-effective drug therapy for Canadians</a:t>
            </a:r>
            <a:r>
              <a:rPr lang="en-CA" dirty="0" smtClean="0"/>
              <a:t>’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561" y="1326198"/>
            <a:ext cx="2526877" cy="1060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3"/>
    </mc:Choice>
    <mc:Fallback xmlns="">
      <p:transition spd="slow" advTm="20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62" y="274638"/>
            <a:ext cx="8550718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Why the </a:t>
            </a:r>
            <a:r>
              <a:rPr lang="en-US" b="1" dirty="0" smtClean="0"/>
              <a:t>AAAQ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By identifying potential adherence barrier, we hope this tool will facilitate your </a:t>
            </a:r>
            <a:r>
              <a:rPr lang="en-US" dirty="0" err="1" smtClean="0"/>
              <a:t>counselling</a:t>
            </a:r>
            <a:endParaRPr lang="en-US" dirty="0" smtClean="0"/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  <a:endParaRPr lang="en-US" i="1" dirty="0"/>
          </a:p>
        </p:txBody>
      </p:sp>
      <p:sp>
        <p:nvSpPr>
          <p:cNvPr id="5" name="Round Single Corner Rectangle 4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Follow-up non-adherent patients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monthly SMS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9" y="1193800"/>
            <a:ext cx="3722329" cy="5215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80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9"/>
    </mc:Choice>
    <mc:Fallback xmlns="">
      <p:transition spd="slow" advTm="10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04" y="274638"/>
            <a:ext cx="8459996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</a:t>
            </a:r>
            <a:r>
              <a:rPr lang="en-US" b="1" dirty="0" smtClean="0"/>
              <a:t>ACT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This allows assessment of asthma control</a:t>
            </a:r>
          </a:p>
          <a:p>
            <a:pPr lvl="1"/>
            <a:r>
              <a:rPr lang="en-US" b="1" dirty="0" smtClean="0"/>
              <a:t>If total score is 19 or lower, please advise patient to consult their GP</a:t>
            </a:r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</a:p>
          <a:p>
            <a:pPr marL="457200" lvl="1" indent="0">
              <a:buNone/>
            </a:pPr>
            <a:endParaRPr lang="en-US" i="1" dirty="0"/>
          </a:p>
        </p:txBody>
      </p:sp>
      <p:sp>
        <p:nvSpPr>
          <p:cNvPr id="5" name="Round Single Corner Rectangle 4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Follow-up non-adherent patients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monthly SMS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8" y="1312333"/>
            <a:ext cx="3618250" cy="50697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81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3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3"/>
    </mc:Choice>
    <mc:Fallback xmlns="">
      <p:transition spd="slow" advTm="9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04" y="274638"/>
            <a:ext cx="8459996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the </a:t>
            </a:r>
            <a:r>
              <a:rPr lang="en-US" b="1" dirty="0" smtClean="0"/>
              <a:t>ACT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This allows assessment of asthma control</a:t>
            </a:r>
          </a:p>
          <a:p>
            <a:pPr lvl="1"/>
            <a:r>
              <a:rPr lang="en-US" b="1" dirty="0" smtClean="0"/>
              <a:t>If total score is 19 or lower, please advise patient to consult their GP</a:t>
            </a:r>
          </a:p>
          <a:p>
            <a:pPr lvl="1"/>
            <a:r>
              <a:rPr lang="en-US" i="1" dirty="0" smtClean="0"/>
              <a:t>Please note: This is provided as a tool and while we encourage its use, you may decide to use/not use</a:t>
            </a:r>
          </a:p>
          <a:p>
            <a:pPr marL="457200" lvl="1" indent="0">
              <a:buNone/>
            </a:pPr>
            <a:endParaRPr lang="en-US" i="1" dirty="0"/>
          </a:p>
        </p:txBody>
      </p:sp>
      <p:sp>
        <p:nvSpPr>
          <p:cNvPr id="5" name="Round Single Corner Rectangle 4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Follow-up non-adherent patients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monthly SMS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8" y="1312333"/>
            <a:ext cx="3618250" cy="50697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82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7"/>
    </mc:Choice>
    <mc:Fallback xmlns="">
      <p:transition spd="slow" advTm="10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6563" y="274638"/>
            <a:ext cx="8550717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3332" y="1405459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From </a:t>
            </a:r>
            <a:r>
              <a:rPr lang="en-US" sz="2400" b="1" dirty="0" smtClean="0"/>
              <a:t>Follow-up Instructions for AAAQ and ACT </a:t>
            </a:r>
            <a:r>
              <a:rPr lang="en-US" sz="2400" dirty="0" smtClean="0"/>
              <a:t>(laminated card), possible scenarios: </a:t>
            </a:r>
            <a:endParaRPr lang="en-US" sz="24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19" y="2174583"/>
            <a:ext cx="4822599" cy="42706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Round Single Corner Rectangle 15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Follow-up non-adherent patients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 Single Corner Rectangle 16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monthly SMS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900" y="1387402"/>
            <a:ext cx="473740" cy="4980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83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6"/>
    </mc:Choice>
    <mc:Fallback xmlns="">
      <p:transition spd="slow" advTm="7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44" y="274638"/>
            <a:ext cx="8505356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2. Follow-up Non-Adherent Patients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understand pharmacies and pharmacists are busy and we encourage:</a:t>
            </a:r>
          </a:p>
          <a:p>
            <a:pPr lvl="1"/>
            <a:r>
              <a:rPr lang="en-US" dirty="0" smtClean="0"/>
              <a:t>Two attempts (if possible) at contacting patients</a:t>
            </a:r>
          </a:p>
          <a:p>
            <a:pPr lvl="1"/>
            <a:r>
              <a:rPr lang="en-US" dirty="0" smtClean="0"/>
              <a:t>If after two attempts, you are not able to contact the patient, </a:t>
            </a:r>
          </a:p>
          <a:p>
            <a:pPr lvl="2"/>
            <a:r>
              <a:rPr lang="en-US" dirty="0" smtClean="0"/>
              <a:t>Please inform research team</a:t>
            </a:r>
          </a:p>
          <a:p>
            <a:pPr lvl="2"/>
            <a:r>
              <a:rPr lang="en-US" dirty="0" smtClean="0"/>
              <a:t>Await responses to next month’s SMS </a:t>
            </a:r>
            <a:endParaRPr lang="en-US" dirty="0"/>
          </a:p>
        </p:txBody>
      </p:sp>
      <p:sp>
        <p:nvSpPr>
          <p:cNvPr id="4" name="Round Single Corner Rectangle 3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Follow-up non-adherent patients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 Single Corner Rectangle 4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monthly SMS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7" name="Rectangle 6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84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1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4"/>
    </mc:Choice>
    <mc:Fallback xmlns="">
      <p:transition spd="slow" advTm="19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view </a:t>
            </a:r>
            <a:r>
              <a:rPr lang="en-US" b="1" dirty="0" smtClean="0"/>
              <a:t>mini-webinar </a:t>
            </a:r>
          </a:p>
          <a:p>
            <a:pPr lvl="1"/>
            <a:r>
              <a:rPr lang="en-US" dirty="0" smtClean="0"/>
              <a:t>Follow-up Procedures: Intervention Pharmacy Monthly Follow-up and </a:t>
            </a:r>
            <a:r>
              <a:rPr lang="en-US" dirty="0" err="1" smtClean="0"/>
              <a:t>WelTel</a:t>
            </a:r>
            <a:r>
              <a:rPr lang="en-US" dirty="0" smtClean="0"/>
              <a:t> Platform</a:t>
            </a:r>
          </a:p>
          <a:p>
            <a:r>
              <a:rPr lang="en-US" dirty="0" smtClean="0"/>
              <a:t>Please refer to </a:t>
            </a:r>
            <a:r>
              <a:rPr lang="en-US" b="1" dirty="0" smtClean="0"/>
              <a:t>Pharmacist Guide </a:t>
            </a:r>
            <a:r>
              <a:rPr lang="en-US" dirty="0" smtClean="0"/>
              <a:t>(in your binder)</a:t>
            </a:r>
          </a:p>
          <a:p>
            <a:pPr lvl="1"/>
            <a:r>
              <a:rPr lang="en-US" dirty="0" smtClean="0"/>
              <a:t>For Intervention Group</a:t>
            </a:r>
            <a:endParaRPr lang="en-US" dirty="0"/>
          </a:p>
          <a:p>
            <a:pPr lvl="1"/>
            <a:endParaRPr lang="en-US" b="1" dirty="0"/>
          </a:p>
        </p:txBody>
      </p:sp>
      <p:sp>
        <p:nvSpPr>
          <p:cNvPr id="8" name="Round Single Corner Rectangle 7"/>
          <p:cNvSpPr/>
          <p:nvPr/>
        </p:nvSpPr>
        <p:spPr>
          <a:xfrm>
            <a:off x="4663319" y="6468780"/>
            <a:ext cx="4514681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Follow-up non-adherent patients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-1" y="6470596"/>
            <a:ext cx="4663320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monthly SMS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7" name="Rectangle 6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05" y="3649359"/>
            <a:ext cx="611464" cy="64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8490" y="1690877"/>
            <a:ext cx="966493" cy="3302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7"/>
    </mc:Choice>
    <mc:Fallback xmlns="">
      <p:transition spd="slow" advTm="9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94944" y="3200400"/>
            <a:ext cx="7845552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b="1" dirty="0" smtClean="0">
                <a:latin typeface="Arial"/>
                <a:ea typeface="Times New Roman"/>
                <a:cs typeface="Times New Roman"/>
              </a:rPr>
              <a:t>VI. Conducting EmPhAsIS in your Pharmacy</a:t>
            </a:r>
          </a:p>
          <a:p>
            <a:pPr marL="0" indent="0" algn="ctr">
              <a:buNone/>
            </a:pPr>
            <a:r>
              <a:rPr lang="nl-NL" dirty="0" smtClean="0">
                <a:latin typeface="Arial"/>
                <a:ea typeface="Times New Roman"/>
                <a:cs typeface="Times New Roman"/>
              </a:rPr>
              <a:t>Study End Procedures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86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2"/>
    </mc:Choice>
    <mc:Fallback xmlns="">
      <p:transition spd="slow" advTm="2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Study End </a:t>
            </a:r>
            <a:r>
              <a:rPr lang="en-CA" dirty="0" err="1" smtClean="0"/>
              <a:t>EmPhAsIS</a:t>
            </a:r>
            <a:r>
              <a:rPr lang="en-CA" dirty="0" smtClean="0"/>
              <a:t> Procedures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4025" indent="-454025">
              <a:buFont typeface="+mj-lt"/>
              <a:buAutoNum type="arabicPeriod"/>
            </a:pPr>
            <a:r>
              <a:rPr lang="en-CA" sz="2800" b="1" dirty="0" smtClean="0"/>
              <a:t>Print </a:t>
            </a:r>
            <a:r>
              <a:rPr lang="en-CA" sz="2800" dirty="0" smtClean="0"/>
              <a:t>participants’ medication profile</a:t>
            </a:r>
            <a:endParaRPr lang="en-CA" sz="2800" dirty="0"/>
          </a:p>
          <a:p>
            <a:pPr marL="454025" indent="-454025">
              <a:buFont typeface="+mj-lt"/>
              <a:buAutoNum type="arabicPeriod"/>
            </a:pPr>
            <a:endParaRPr lang="en-CA" sz="2800" b="1" dirty="0"/>
          </a:p>
          <a:p>
            <a:pPr marL="454025" indent="-454025">
              <a:buFont typeface="+mj-lt"/>
              <a:buAutoNum type="arabicPeriod"/>
            </a:pPr>
            <a:r>
              <a:rPr lang="en-CA" sz="2800" dirty="0" smtClean="0"/>
              <a:t>Arrange</a:t>
            </a:r>
            <a:r>
              <a:rPr lang="en-CA" sz="2800" b="1" dirty="0" smtClean="0"/>
              <a:t> collection</a:t>
            </a:r>
            <a:r>
              <a:rPr lang="en-CA" sz="2800" dirty="0" smtClean="0"/>
              <a:t> of study materials by research team</a:t>
            </a:r>
          </a:p>
          <a:p>
            <a:pPr marL="454025" indent="-454025">
              <a:buFont typeface="+mj-lt"/>
              <a:buAutoNum type="arabicPeriod"/>
            </a:pPr>
            <a:endParaRPr lang="en-CA" sz="2800" dirty="0"/>
          </a:p>
          <a:p>
            <a:pPr marL="454025" indent="-454025">
              <a:buFont typeface="+mj-lt"/>
              <a:buAutoNum type="arabicPeriod"/>
            </a:pPr>
            <a:r>
              <a:rPr lang="en-CA" sz="2800" dirty="0" smtClean="0"/>
              <a:t>Offer opportunity to receive automated monthly assessment of adherence by text messages for 12 months to participants (</a:t>
            </a:r>
            <a:r>
              <a:rPr lang="en-CA" sz="2800" u="sng" dirty="0" smtClean="0"/>
              <a:t>for Usual Care Group only</a:t>
            </a:r>
            <a:r>
              <a:rPr lang="en-CA" sz="2800" dirty="0" smtClean="0"/>
              <a:t>)</a:t>
            </a:r>
          </a:p>
          <a:p>
            <a:pPr marL="454025" indent="-454025">
              <a:buFont typeface="+mj-lt"/>
              <a:buAutoNum type="arabicPeriod"/>
            </a:pPr>
            <a:endParaRPr lang="en-CA" sz="2800" dirty="0"/>
          </a:p>
          <a:p>
            <a:pPr marL="454025" indent="-454025">
              <a:buFont typeface="+mj-lt"/>
              <a:buAutoNum type="arabicPeriod"/>
            </a:pPr>
            <a:endParaRPr lang="en-CA" sz="2800" dirty="0"/>
          </a:p>
          <a:p>
            <a:pPr marL="0" indent="0">
              <a:buNone/>
            </a:pPr>
            <a:endParaRPr lang="en-CA" sz="28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87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1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6"/>
    </mc:Choice>
    <mc:Fallback xmlns="">
      <p:transition spd="slow" advTm="9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Study End </a:t>
            </a:r>
            <a:r>
              <a:rPr lang="en-CA" dirty="0" err="1" smtClean="0"/>
              <a:t>EmPhAsIS</a:t>
            </a:r>
            <a:r>
              <a:rPr lang="en-CA" dirty="0" smtClean="0"/>
              <a:t> Procedures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4025" indent="-454025">
              <a:buFont typeface="+mj-lt"/>
              <a:buAutoNum type="arabicPeriod"/>
            </a:pPr>
            <a:r>
              <a:rPr lang="en-CA" sz="2800" b="1" dirty="0" smtClean="0"/>
              <a:t>Print </a:t>
            </a:r>
            <a:r>
              <a:rPr lang="en-CA" sz="2800" dirty="0" smtClean="0"/>
              <a:t>participants’ medication profile</a:t>
            </a:r>
            <a:endParaRPr lang="en-CA" sz="2800" dirty="0"/>
          </a:p>
          <a:p>
            <a:pPr marL="454025" indent="-454025">
              <a:buFont typeface="+mj-lt"/>
              <a:buAutoNum type="arabicPeriod"/>
            </a:pPr>
            <a:endParaRPr lang="en-CA" sz="2800" b="1" dirty="0"/>
          </a:p>
          <a:p>
            <a:pPr marL="454025" indent="-454025">
              <a:buFont typeface="+mj-lt"/>
              <a:buAutoNum type="arabicPeriod"/>
            </a:pPr>
            <a:r>
              <a:rPr lang="en-CA" sz="2800" dirty="0" smtClean="0"/>
              <a:t>Arrange</a:t>
            </a:r>
            <a:r>
              <a:rPr lang="en-CA" sz="2800" b="1" dirty="0" smtClean="0"/>
              <a:t> collection</a:t>
            </a:r>
            <a:r>
              <a:rPr lang="en-CA" sz="2800" dirty="0" smtClean="0"/>
              <a:t> of study materials by research team</a:t>
            </a:r>
          </a:p>
          <a:p>
            <a:pPr marL="454025" indent="-454025">
              <a:buFont typeface="+mj-lt"/>
              <a:buAutoNum type="arabicPeriod"/>
            </a:pPr>
            <a:endParaRPr lang="en-CA" sz="2800" dirty="0"/>
          </a:p>
          <a:p>
            <a:pPr marL="454025" indent="-454025">
              <a:buFont typeface="+mj-lt"/>
              <a:buAutoNum type="arabicPeriod"/>
            </a:pPr>
            <a:r>
              <a:rPr lang="en-CA" sz="2800" dirty="0" smtClean="0"/>
              <a:t>Offer opportunity to receive automated monthly assessment of adherence by text messages for 12 months to participants (</a:t>
            </a:r>
            <a:r>
              <a:rPr lang="en-CA" sz="2800" u="sng" dirty="0" smtClean="0"/>
              <a:t>for Usual Care Group only</a:t>
            </a:r>
            <a:r>
              <a:rPr lang="en-CA" sz="2800" dirty="0" smtClean="0"/>
              <a:t>)</a:t>
            </a:r>
          </a:p>
          <a:p>
            <a:pPr marL="454025" indent="-454025">
              <a:buFont typeface="+mj-lt"/>
              <a:buAutoNum type="arabicPeriod"/>
            </a:pPr>
            <a:endParaRPr lang="en-CA" sz="2800" dirty="0"/>
          </a:p>
          <a:p>
            <a:pPr marL="454025" indent="-454025">
              <a:buFont typeface="+mj-lt"/>
              <a:buAutoNum type="arabicPeriod"/>
            </a:pPr>
            <a:endParaRPr lang="en-CA" sz="2800" dirty="0"/>
          </a:p>
          <a:p>
            <a:pPr marL="0" indent="0">
              <a:buNone/>
            </a:pPr>
            <a:endParaRPr lang="en-CA" sz="28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88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9"/>
    </mc:Choice>
    <mc:Fallback xmlns="">
      <p:transition spd="slow" advTm="13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5" y="274638"/>
            <a:ext cx="8390467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1. Print Medication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Once a participant has completed 12 months of follow-up in the study, you will be contacted by the research team to:</a:t>
            </a:r>
          </a:p>
          <a:p>
            <a:pPr lvl="1"/>
            <a:r>
              <a:rPr lang="en-US" b="1" dirty="0" smtClean="0"/>
              <a:t>Print</a:t>
            </a:r>
            <a:r>
              <a:rPr lang="en-US" dirty="0" smtClean="0"/>
              <a:t> a medication profile that lists their medications over the 12 months</a:t>
            </a:r>
          </a:p>
          <a:p>
            <a:pPr lvl="1"/>
            <a:r>
              <a:rPr lang="en-US" b="1" dirty="0" smtClean="0"/>
              <a:t>Fax</a:t>
            </a:r>
            <a:r>
              <a:rPr lang="en-US" dirty="0" smtClean="0"/>
              <a:t> the profile to UBC at 604-827-4014</a:t>
            </a:r>
          </a:p>
        </p:txBody>
      </p:sp>
      <p:sp>
        <p:nvSpPr>
          <p:cNvPr id="4" name="Round Single Corner Rectangle 3"/>
          <p:cNvSpPr/>
          <p:nvPr/>
        </p:nvSpPr>
        <p:spPr>
          <a:xfrm>
            <a:off x="-1" y="6470596"/>
            <a:ext cx="3285068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Print Medication Profile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 Single Corner Rectangle 4"/>
          <p:cNvSpPr/>
          <p:nvPr/>
        </p:nvSpPr>
        <p:spPr>
          <a:xfrm>
            <a:off x="3285067" y="6468780"/>
            <a:ext cx="2895599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Collect Study Materials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180666" y="6468780"/>
            <a:ext cx="2963334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Offer SMS Opportunity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89</a:t>
            </a:fld>
            <a:endParaRPr lang="en-US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8"/>
    </mc:Choice>
    <mc:Fallback xmlns="">
      <p:transition spd="slow" advTm="8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182880"/>
            <a:ext cx="9034272" cy="62343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52524" y="1833861"/>
            <a:ext cx="1847462" cy="44488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505062" y="4458527"/>
            <a:ext cx="3584338" cy="63840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3"/>
    </mc:Choice>
    <mc:Fallback xmlns="">
      <p:transition spd="slow" advTm="13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535" y="274638"/>
            <a:ext cx="8390467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2. Arrange Collection of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Once </a:t>
            </a:r>
            <a:r>
              <a:rPr lang="en-US" sz="2800" u="sng" dirty="0" smtClean="0"/>
              <a:t>all</a:t>
            </a:r>
            <a:r>
              <a:rPr lang="en-US" sz="2800" dirty="0" smtClean="0"/>
              <a:t> of the participants enrolled in your pharmacy have completed 12 months of follow-up in the study, you will be contacted by the research team to:</a:t>
            </a:r>
          </a:p>
          <a:p>
            <a:pPr lvl="1"/>
            <a:r>
              <a:rPr lang="en-US" dirty="0" smtClean="0"/>
              <a:t>Make arrangements to collect study binders </a:t>
            </a:r>
          </a:p>
          <a:p>
            <a:pPr lvl="2"/>
            <a:r>
              <a:rPr lang="en-US" dirty="0" smtClean="0"/>
              <a:t>By pickup if in Greater Vancouver Area</a:t>
            </a:r>
          </a:p>
          <a:p>
            <a:pPr lvl="2"/>
            <a:r>
              <a:rPr lang="en-US" dirty="0" smtClean="0"/>
              <a:t>Secure post or courier services if outside Greater Vancouver Area  </a:t>
            </a:r>
          </a:p>
        </p:txBody>
      </p:sp>
      <p:sp>
        <p:nvSpPr>
          <p:cNvPr id="10" name="Round Single Corner Rectangle 9"/>
          <p:cNvSpPr/>
          <p:nvPr/>
        </p:nvSpPr>
        <p:spPr>
          <a:xfrm>
            <a:off x="-1" y="6470596"/>
            <a:ext cx="3285068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Print Medication Profile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3285067" y="6468780"/>
            <a:ext cx="2895599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Collect Study Materials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 Single Corner Rectangle 11"/>
          <p:cNvSpPr/>
          <p:nvPr/>
        </p:nvSpPr>
        <p:spPr>
          <a:xfrm>
            <a:off x="6180666" y="6468780"/>
            <a:ext cx="2963334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Offer SMS Opportunity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8" name="Rectangle 7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15" name="Rectangle 14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0"/>
    </mc:Choice>
    <mc:Fallback xmlns="">
      <p:transition spd="slow" advTm="9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Offer SMS Opportunity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Usual Care Pharmacies</a:t>
            </a:r>
          </a:p>
          <a:p>
            <a:pPr lvl="1"/>
            <a:r>
              <a:rPr lang="en-US" dirty="0" smtClean="0"/>
              <a:t>You or patients you recruited may be interested in experiencing having automated monthly assessment of adherence by text messages (for 12 months)</a:t>
            </a:r>
          </a:p>
          <a:p>
            <a:pPr lvl="1"/>
            <a:r>
              <a:rPr lang="en-US" dirty="0" smtClean="0"/>
              <a:t>If so, please contact us and we will gladly arrange this for you</a:t>
            </a:r>
          </a:p>
          <a:p>
            <a:pPr lvl="1"/>
            <a:r>
              <a:rPr lang="en-US" i="1" dirty="0" smtClean="0"/>
              <a:t>Please note that this will be for automated text messages only, there will be no follow-up procedures with non-adherent patients</a:t>
            </a:r>
            <a:endParaRPr lang="en-US" i="1" dirty="0"/>
          </a:p>
        </p:txBody>
      </p:sp>
      <p:sp>
        <p:nvSpPr>
          <p:cNvPr id="4" name="Round Single Corner Rectangle 3"/>
          <p:cNvSpPr/>
          <p:nvPr/>
        </p:nvSpPr>
        <p:spPr>
          <a:xfrm>
            <a:off x="-1" y="6470596"/>
            <a:ext cx="3285068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Print Medication Profile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ound Single Corner Rectangle 4"/>
          <p:cNvSpPr/>
          <p:nvPr/>
        </p:nvSpPr>
        <p:spPr>
          <a:xfrm>
            <a:off x="3285067" y="6468780"/>
            <a:ext cx="2895599" cy="387404"/>
          </a:xfrm>
          <a:prstGeom prst="round1Rect">
            <a:avLst/>
          </a:prstGeom>
          <a:solidFill>
            <a:srgbClr val="FFFF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Collect Study Materials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180666" y="6468780"/>
            <a:ext cx="2963334" cy="387404"/>
          </a:xfrm>
          <a:prstGeom prst="round1Rect">
            <a:avLst/>
          </a:prstGeom>
          <a:solidFill>
            <a:srgbClr val="FFFF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Offer SMS Opportunity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52389" y="3059"/>
            <a:ext cx="791611" cy="467976"/>
            <a:chOff x="6971668" y="2828587"/>
            <a:chExt cx="791611" cy="467976"/>
          </a:xfrm>
        </p:grpSpPr>
        <p:sp>
          <p:nvSpPr>
            <p:cNvPr id="12" name="Rectangle 11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91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9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8"/>
    </mc:Choice>
    <mc:Fallback xmlns="">
      <p:transition spd="slow" advTm="16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Launching </a:t>
            </a:r>
            <a:r>
              <a:rPr lang="en-US" dirty="0" err="1" smtClean="0"/>
              <a:t>EmPhAsIS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Inform your staff of your participation as an </a:t>
            </a:r>
            <a:r>
              <a:rPr lang="en-US" sz="2400" dirty="0" err="1" smtClean="0"/>
              <a:t>EmPhAsIS</a:t>
            </a:r>
            <a:r>
              <a:rPr lang="en-US" sz="2400" dirty="0" smtClean="0"/>
              <a:t> site</a:t>
            </a:r>
            <a:endParaRPr lang="en-US" sz="2400" dirty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Have team (pharmacists, technicians, and students)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Complete </a:t>
            </a:r>
            <a:r>
              <a:rPr lang="en-US" sz="2400" b="1" dirty="0" smtClean="0"/>
              <a:t>Information and Training Webinar</a:t>
            </a:r>
            <a:endParaRPr lang="en-US" sz="2400" dirty="0" smtClean="0"/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Review </a:t>
            </a:r>
            <a:r>
              <a:rPr lang="en-US" sz="2400" b="1" dirty="0" smtClean="0"/>
              <a:t>Binder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Sign </a:t>
            </a:r>
            <a:r>
              <a:rPr lang="en-US" sz="2400" b="1" dirty="0" smtClean="0"/>
              <a:t>Training Signing Sheet </a:t>
            </a:r>
            <a:r>
              <a:rPr lang="en-US" sz="2400" dirty="0" smtClean="0"/>
              <a:t>found in your binder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u="sng" dirty="0" smtClean="0"/>
              <a:t>Fax</a:t>
            </a:r>
            <a:r>
              <a:rPr lang="en-US" sz="2400" dirty="0" smtClean="0"/>
              <a:t> completed sheet to UBC, 604-827-4014)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Fax courtesy </a:t>
            </a:r>
            <a:r>
              <a:rPr lang="en-US" sz="2400" b="1" dirty="0" smtClean="0"/>
              <a:t>Physician Letter</a:t>
            </a:r>
            <a:r>
              <a:rPr lang="en-US" sz="2400" dirty="0" smtClean="0"/>
              <a:t> found in your binder to family physicians in your area to inform them about the study 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Create a short-cut on your computer(s) to our website (</a:t>
            </a:r>
            <a:r>
              <a:rPr lang="en-US" sz="2400" dirty="0" smtClean="0">
                <a:hlinkClick r:id="rId4"/>
              </a:rPr>
              <a:t>http://emphasis.core.ubc.ca/</a:t>
            </a:r>
            <a:r>
              <a:rPr lang="en-US" sz="2400" dirty="0" smtClean="0"/>
              <a:t>) for instant access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For Intervention Groups, create your password for </a:t>
            </a:r>
            <a:r>
              <a:rPr lang="en-US" sz="2400" dirty="0" err="1" smtClean="0"/>
              <a:t>WelTel</a:t>
            </a:r>
            <a:r>
              <a:rPr lang="en-US" sz="2400" dirty="0" smtClean="0"/>
              <a:t> platform</a:t>
            </a:r>
          </a:p>
          <a:p>
            <a:pPr>
              <a:buFont typeface="Wingdings" charset="2"/>
              <a:buChar char="q"/>
            </a:pPr>
            <a:endParaRPr lang="en-US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92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5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8"/>
    </mc:Choice>
    <mc:Fallback xmlns="">
      <p:transition spd="slow" advTm="1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Launching </a:t>
            </a:r>
            <a:r>
              <a:rPr lang="en-US" dirty="0" err="1" smtClean="0"/>
              <a:t>EmPhAsIS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Inform your staff of your participation as an </a:t>
            </a:r>
            <a:r>
              <a:rPr lang="en-US" sz="2400" dirty="0" err="1" smtClean="0"/>
              <a:t>EmPhAsIS</a:t>
            </a:r>
            <a:r>
              <a:rPr lang="en-US" sz="2400" dirty="0" smtClean="0"/>
              <a:t> site</a:t>
            </a:r>
            <a:endParaRPr lang="en-US" sz="2400" dirty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Have team (pharmacists, technicians, and students)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Complete </a:t>
            </a:r>
            <a:r>
              <a:rPr lang="en-US" sz="2400" b="1" dirty="0" smtClean="0"/>
              <a:t>Information and Training Webinar</a:t>
            </a:r>
            <a:endParaRPr lang="en-US" sz="2400" dirty="0" smtClean="0"/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Review </a:t>
            </a:r>
            <a:r>
              <a:rPr lang="en-US" sz="2400" b="1" dirty="0" smtClean="0"/>
              <a:t>Binder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Sign </a:t>
            </a:r>
            <a:r>
              <a:rPr lang="en-US" sz="2400" b="1" dirty="0" smtClean="0"/>
              <a:t>Training Signing Sheet </a:t>
            </a:r>
            <a:r>
              <a:rPr lang="en-US" sz="2400" dirty="0" smtClean="0"/>
              <a:t>found in your binder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u="sng" dirty="0" smtClean="0"/>
              <a:t>Fax</a:t>
            </a:r>
            <a:r>
              <a:rPr lang="en-US" sz="2400" dirty="0" smtClean="0"/>
              <a:t> completed sheet to UBC, 604-827-4014)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Fax courtesy </a:t>
            </a:r>
            <a:r>
              <a:rPr lang="en-US" sz="2400" b="1" dirty="0" smtClean="0"/>
              <a:t>Physician Letter</a:t>
            </a:r>
            <a:r>
              <a:rPr lang="en-US" sz="2400" dirty="0" smtClean="0"/>
              <a:t> found in your binder to family physicians in your area to inform them about the study 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Create a short-cut on your computer(s) to our website (</a:t>
            </a:r>
            <a:r>
              <a:rPr lang="en-US" sz="2400" dirty="0" smtClean="0">
                <a:hlinkClick r:id="rId4"/>
              </a:rPr>
              <a:t>http://emphasis.core.ubc.ca/</a:t>
            </a:r>
            <a:r>
              <a:rPr lang="en-US" sz="2400" dirty="0" smtClean="0"/>
              <a:t>) for instant access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For Intervention Groups, create your password for </a:t>
            </a:r>
            <a:r>
              <a:rPr lang="en-US" sz="2400" dirty="0" err="1" smtClean="0"/>
              <a:t>WelTel</a:t>
            </a:r>
            <a:r>
              <a:rPr lang="en-US" sz="2400" dirty="0" smtClean="0"/>
              <a:t> platform</a:t>
            </a:r>
          </a:p>
          <a:p>
            <a:pPr>
              <a:buFont typeface="Wingdings" charset="2"/>
              <a:buChar char="q"/>
            </a:pPr>
            <a:endParaRPr lang="en-US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93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7"/>
    </mc:Choice>
    <mc:Fallback xmlns="">
      <p:transition spd="slow" advTm="17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Launching </a:t>
            </a:r>
            <a:r>
              <a:rPr lang="en-US" dirty="0" err="1" smtClean="0"/>
              <a:t>EmPhAsIS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Inform your staff of your participation as an </a:t>
            </a:r>
            <a:r>
              <a:rPr lang="en-US" sz="2400" dirty="0" err="1" smtClean="0"/>
              <a:t>EmPhAsIS</a:t>
            </a:r>
            <a:r>
              <a:rPr lang="en-US" sz="2400" dirty="0" smtClean="0"/>
              <a:t> site</a:t>
            </a:r>
            <a:endParaRPr lang="en-US" sz="2400" dirty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Have team (pharmacists, technicians, and students)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Complete </a:t>
            </a:r>
            <a:r>
              <a:rPr lang="en-US" sz="2400" b="1" dirty="0" smtClean="0"/>
              <a:t>Information and Training Webinar</a:t>
            </a:r>
            <a:endParaRPr lang="en-US" sz="2400" dirty="0" smtClean="0"/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Review </a:t>
            </a:r>
            <a:r>
              <a:rPr lang="en-US" sz="2400" b="1" dirty="0" smtClean="0"/>
              <a:t>Binder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Sign </a:t>
            </a:r>
            <a:r>
              <a:rPr lang="en-US" sz="2400" b="1" dirty="0" smtClean="0"/>
              <a:t>Training Signing Sheet </a:t>
            </a:r>
            <a:r>
              <a:rPr lang="en-US" sz="2400" dirty="0" smtClean="0"/>
              <a:t>found in your binder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u="sng" dirty="0" smtClean="0"/>
              <a:t>Fax</a:t>
            </a:r>
            <a:r>
              <a:rPr lang="en-US" sz="2400" dirty="0" smtClean="0"/>
              <a:t> completed sheet to UBC, 604-827-4014)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Fax courtesy </a:t>
            </a:r>
            <a:r>
              <a:rPr lang="en-US" sz="2400" b="1" dirty="0" smtClean="0"/>
              <a:t>Physician Letter</a:t>
            </a:r>
            <a:r>
              <a:rPr lang="en-US" sz="2400" dirty="0" smtClean="0"/>
              <a:t> found in your binder to family physicians in your area to inform them about the study 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Create a short-cut on your computer(s) to our website (</a:t>
            </a:r>
            <a:r>
              <a:rPr lang="en-US" sz="2400" dirty="0" smtClean="0">
                <a:hlinkClick r:id="rId4"/>
              </a:rPr>
              <a:t>http://emphasis.core.ubc.ca/</a:t>
            </a:r>
            <a:r>
              <a:rPr lang="en-US" sz="2400" dirty="0" smtClean="0"/>
              <a:t>) for instant access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For Intervention Groups, create your password for </a:t>
            </a:r>
            <a:r>
              <a:rPr lang="en-US" sz="2400" dirty="0" err="1" smtClean="0"/>
              <a:t>WelTel</a:t>
            </a:r>
            <a:r>
              <a:rPr lang="en-US" sz="2400" dirty="0" smtClean="0"/>
              <a:t> platform</a:t>
            </a:r>
          </a:p>
          <a:p>
            <a:pPr>
              <a:buFont typeface="Wingdings" charset="2"/>
              <a:buChar char="q"/>
            </a:pPr>
            <a:endParaRPr lang="en-US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94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1"/>
    </mc:Choice>
    <mc:Fallback xmlns="">
      <p:transition spd="slow" advTm="8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Launching </a:t>
            </a:r>
            <a:r>
              <a:rPr lang="en-US" dirty="0" err="1" smtClean="0"/>
              <a:t>EmPhAsIS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Inform your staff of your participation as an </a:t>
            </a:r>
            <a:r>
              <a:rPr lang="en-US" sz="2400" dirty="0" err="1" smtClean="0"/>
              <a:t>EmPhAsIS</a:t>
            </a:r>
            <a:r>
              <a:rPr lang="en-US" sz="2400" dirty="0" smtClean="0"/>
              <a:t> site</a:t>
            </a:r>
            <a:endParaRPr lang="en-US" sz="2400" dirty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Have team (pharmacists, technicians, and students)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Complete </a:t>
            </a:r>
            <a:r>
              <a:rPr lang="en-US" sz="2400" b="1" dirty="0" smtClean="0"/>
              <a:t>Information and Training Webinar</a:t>
            </a:r>
            <a:endParaRPr lang="en-US" sz="2400" dirty="0" smtClean="0"/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Review </a:t>
            </a:r>
            <a:r>
              <a:rPr lang="en-US" sz="2400" b="1" dirty="0" smtClean="0"/>
              <a:t>Binder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/>
              <a:t>Sign </a:t>
            </a:r>
            <a:r>
              <a:rPr lang="en-US" sz="2400" b="1" dirty="0" smtClean="0"/>
              <a:t>Training Signing Sheet </a:t>
            </a:r>
            <a:r>
              <a:rPr lang="en-US" sz="2400" dirty="0" smtClean="0"/>
              <a:t>found in your binder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u="sng" dirty="0" smtClean="0"/>
              <a:t>Fax</a:t>
            </a:r>
            <a:r>
              <a:rPr lang="en-US" sz="2400" dirty="0" smtClean="0"/>
              <a:t> completed sheet to UBC, 604-827-4014)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Fax courtesy </a:t>
            </a:r>
            <a:r>
              <a:rPr lang="en-US" sz="2400" b="1" dirty="0" smtClean="0"/>
              <a:t>Physician Letter</a:t>
            </a:r>
            <a:r>
              <a:rPr lang="en-US" sz="2400" dirty="0" smtClean="0"/>
              <a:t> found in your binder to family physicians in your area to inform them about the study 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Create a short-cut on your computer(s) to our website (</a:t>
            </a:r>
            <a:r>
              <a:rPr lang="en-US" sz="2400" dirty="0" smtClean="0">
                <a:hlinkClick r:id="rId4"/>
              </a:rPr>
              <a:t>http://emphasis.core.ubc.ca/</a:t>
            </a:r>
            <a:r>
              <a:rPr lang="en-US" sz="2400" dirty="0" smtClean="0"/>
              <a:t>) for instant access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For Intervention Groups, create your password for </a:t>
            </a:r>
            <a:r>
              <a:rPr lang="en-US" sz="2400" dirty="0" err="1" smtClean="0"/>
              <a:t>WelTel</a:t>
            </a:r>
            <a:r>
              <a:rPr lang="en-US" sz="2400" dirty="0" smtClean="0"/>
              <a:t> platform</a:t>
            </a:r>
          </a:p>
          <a:p>
            <a:pPr>
              <a:buFont typeface="Wingdings" charset="2"/>
              <a:buChar char="q"/>
            </a:pPr>
            <a:endParaRPr lang="en-US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352389" y="0"/>
            <a:ext cx="791611" cy="467976"/>
            <a:chOff x="6940228" y="2207529"/>
            <a:chExt cx="791611" cy="467976"/>
          </a:xfrm>
        </p:grpSpPr>
        <p:sp>
          <p:nvSpPr>
            <p:cNvPr id="5" name="Rectangle 4"/>
            <p:cNvSpPr/>
            <p:nvPr/>
          </p:nvSpPr>
          <p:spPr>
            <a:xfrm>
              <a:off x="6940228" y="2207529"/>
              <a:ext cx="791611" cy="467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+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49" y="2252884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425254" y="2313356"/>
              <a:ext cx="228600" cy="27318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352389" y="501953"/>
            <a:ext cx="791611" cy="467976"/>
            <a:chOff x="6971668" y="2828587"/>
            <a:chExt cx="791611" cy="467976"/>
          </a:xfrm>
        </p:grpSpPr>
        <p:sp>
          <p:nvSpPr>
            <p:cNvPr id="9" name="Rectangle 8"/>
            <p:cNvSpPr/>
            <p:nvPr/>
          </p:nvSpPr>
          <p:spPr>
            <a:xfrm>
              <a:off x="6971668" y="2828587"/>
              <a:ext cx="791611" cy="4679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41" y="2883919"/>
              <a:ext cx="309033" cy="3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95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1"/>
    </mc:Choice>
    <mc:Fallback xmlns="">
      <p:transition spd="slow" advTm="11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208" y="333756"/>
            <a:ext cx="8617584" cy="2496312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44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powering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armacists in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thma management through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nteractive </a:t>
            </a:r>
            <a:r>
              <a:rPr lang="en-CA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mphasis.core.ubc.ca/images/logo_ubc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1" y="544770"/>
            <a:ext cx="520038" cy="7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EEA54-AD8B-0B46-80C4-2639D609232B}" type="slidenum">
              <a:rPr lang="en-US" smtClean="0"/>
              <a:t>96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63208" y="3039526"/>
            <a:ext cx="8617583" cy="3313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2800" b="1" dirty="0" smtClean="0">
                <a:latin typeface="Arial"/>
                <a:ea typeface="Times New Roman"/>
                <a:cs typeface="Times New Roman"/>
              </a:rPr>
              <a:t>Questions?</a:t>
            </a:r>
          </a:p>
          <a:p>
            <a:pPr marL="0" indent="0" algn="ctr">
              <a:buNone/>
            </a:pPr>
            <a:r>
              <a:rPr lang="nl-NL" sz="2800" dirty="0" smtClean="0">
                <a:latin typeface="Arial"/>
                <a:ea typeface="Times New Roman"/>
                <a:cs typeface="Times New Roman"/>
              </a:rPr>
              <a:t>Please do not hesitate to contact us</a:t>
            </a: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Mary De Vera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604-827-2138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mdevera@mail.ubc.ca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Research Coordinator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(Louise) 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604-827-1567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louisega@mail.ubc.ca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Fax: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604-827-4014</a:t>
            </a:r>
          </a:p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Mailing Address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2405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Wesbrook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Mall, Vancouver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BC,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Canada V6T 1Z3 </a:t>
            </a:r>
          </a:p>
          <a:p>
            <a:pPr marL="0" indent="0" algn="ctr">
              <a:buNone/>
            </a:pPr>
            <a:endParaRPr lang="nl-NL" dirty="0" smtClean="0">
              <a:latin typeface="Arial"/>
              <a:ea typeface="Times New Roman"/>
              <a:cs typeface="Times New Roman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3"/>
    </mc:Choice>
    <mc:Fallback xmlns="">
      <p:transition spd="slow" advTm="6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31429</TotalTime>
  <Words>4953</Words>
  <Application>Microsoft Office PowerPoint</Application>
  <PresentationFormat>On-screen Show (4:3)</PresentationFormat>
  <Paragraphs>1311</Paragraphs>
  <Slides>96</Slides>
  <Notes>5</Notes>
  <HiddenSlides>0</HiddenSlides>
  <MMClips>96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PowerPoint Presentation</vt:lpstr>
      <vt:lpstr>Webinar Outline</vt:lpstr>
      <vt:lpstr>PowerPoint Presentation</vt:lpstr>
      <vt:lpstr>Why Asthma?</vt:lpstr>
      <vt:lpstr>Why Asthma?</vt:lpstr>
      <vt:lpstr>Adherence Key to Asthma Control</vt:lpstr>
      <vt:lpstr>PowerPoint Presentation</vt:lpstr>
      <vt:lpstr>Pharmacy in Canada</vt:lpstr>
      <vt:lpstr>PowerPoint Presentation</vt:lpstr>
      <vt:lpstr>PowerPoint Presentation</vt:lpstr>
      <vt:lpstr>Pharmacy Practice Research</vt:lpstr>
      <vt:lpstr>Pharmacy Practice Research with UBC</vt:lpstr>
      <vt:lpstr>PowerPoint Presentation</vt:lpstr>
      <vt:lpstr>The Intervention</vt:lpstr>
      <vt:lpstr>The Intervention</vt:lpstr>
      <vt:lpstr>The Intervention</vt:lpstr>
      <vt:lpstr>The Intervention</vt:lpstr>
      <vt:lpstr>The Intervention</vt:lpstr>
      <vt:lpstr>eHealth Supporting Pharmacy Practice </vt:lpstr>
      <vt:lpstr>eHealth Supporting Pharmacy Practice </vt:lpstr>
      <vt:lpstr>The Study</vt:lpstr>
      <vt:lpstr>Study Groups in a Cluster RCT</vt:lpstr>
      <vt:lpstr>‘P’eople Make EmPhAsIS Possible </vt:lpstr>
      <vt:lpstr>Study Groups </vt:lpstr>
      <vt:lpstr>Study Groups </vt:lpstr>
      <vt:lpstr>Study Groups </vt:lpstr>
      <vt:lpstr>Study Groups </vt:lpstr>
      <vt:lpstr>Study Groups </vt:lpstr>
      <vt:lpstr>Study Groups </vt:lpstr>
      <vt:lpstr>Study Groups </vt:lpstr>
      <vt:lpstr>PowerPoint Presentation</vt:lpstr>
      <vt:lpstr>Resource 1: Binder</vt:lpstr>
      <vt:lpstr>Resource 1: Binder</vt:lpstr>
      <vt:lpstr>All About Your Site #</vt:lpstr>
      <vt:lpstr>All About Your Site #</vt:lpstr>
      <vt:lpstr>Resource 2: Website</vt:lpstr>
      <vt:lpstr>Resource 2: Website</vt:lpstr>
      <vt:lpstr>Resource 3: WelTel Platform</vt:lpstr>
      <vt:lpstr>Creating your WelTel Password</vt:lpstr>
      <vt:lpstr>Creating your WelTel Password</vt:lpstr>
      <vt:lpstr>Accessing WelTel Platform</vt:lpstr>
      <vt:lpstr>Accessing WelTel Platform</vt:lpstr>
      <vt:lpstr>Baseline EmPhAsIS Procedures </vt:lpstr>
      <vt:lpstr>Eligibility Criteria for Patients</vt:lpstr>
      <vt:lpstr>1. Recruit</vt:lpstr>
      <vt:lpstr>1. Recruit</vt:lpstr>
      <vt:lpstr>2. Screen for Eligibility</vt:lpstr>
      <vt:lpstr>2. Screen for Eligibility</vt:lpstr>
      <vt:lpstr>3. Consent Eligible Patients</vt:lpstr>
      <vt:lpstr>3. Consent Eligible Patients</vt:lpstr>
      <vt:lpstr>3. Consent Eligible Patients</vt:lpstr>
      <vt:lpstr>3. Consent Eligible Patients</vt:lpstr>
      <vt:lpstr>4. Complete Enrolment</vt:lpstr>
      <vt:lpstr>4. Complete Enrolment (By Group)</vt:lpstr>
      <vt:lpstr>4. Providing Asthma Education</vt:lpstr>
      <vt:lpstr>4. Initiating Text Messages </vt:lpstr>
      <vt:lpstr>4. Initiating Text Messages</vt:lpstr>
      <vt:lpstr>4. Initiating Text Messages</vt:lpstr>
      <vt:lpstr>4. Complete Enrolment </vt:lpstr>
      <vt:lpstr>4. Complete Enrolment </vt:lpstr>
      <vt:lpstr>4. Complete Enrolment </vt:lpstr>
      <vt:lpstr>4. Complete Enrolment </vt:lpstr>
      <vt:lpstr>Additional Resources</vt:lpstr>
      <vt:lpstr>PowerPoint Presentation</vt:lpstr>
      <vt:lpstr>The Intervention</vt:lpstr>
      <vt:lpstr>Automation of Monthly SMS </vt:lpstr>
      <vt:lpstr>Understanding EmPhAsIS SMS</vt:lpstr>
      <vt:lpstr>AAAQ Reference Table in WelTel</vt:lpstr>
      <vt:lpstr>AAAQ Reference Table in WelTel</vt:lpstr>
      <vt:lpstr>Follow-up EmPhAsIS Procedures </vt:lpstr>
      <vt:lpstr>1. Checkins</vt:lpstr>
      <vt:lpstr>1. Checkins</vt:lpstr>
      <vt:lpstr>1. Checkins</vt:lpstr>
      <vt:lpstr>1. Checkins</vt:lpstr>
      <vt:lpstr>1. Checkins</vt:lpstr>
      <vt:lpstr>1. Checkins</vt:lpstr>
      <vt:lpstr>2. Follow-up Non-Adherent Patients </vt:lpstr>
      <vt:lpstr>2. Follow-up Non-Adherent Patients </vt:lpstr>
      <vt:lpstr>2. Follow-up Non-Adherent Patients </vt:lpstr>
      <vt:lpstr>2. Follow-up Non-Adherent Patients</vt:lpstr>
      <vt:lpstr>2. Follow-up Non-Adherent Patients</vt:lpstr>
      <vt:lpstr>2. Follow-up Non-Adherent Patients</vt:lpstr>
      <vt:lpstr>2. Follow-up Non-Adherent Patients</vt:lpstr>
      <vt:lpstr>2. Follow-up Non-Adherent Patients</vt:lpstr>
      <vt:lpstr>Additional Resources</vt:lpstr>
      <vt:lpstr>PowerPoint Presentation</vt:lpstr>
      <vt:lpstr>Study End EmPhAsIS Procedures </vt:lpstr>
      <vt:lpstr>Study End EmPhAsIS Procedures </vt:lpstr>
      <vt:lpstr>1. Print Medication Profile</vt:lpstr>
      <vt:lpstr>2. Arrange Collection of Materials</vt:lpstr>
      <vt:lpstr>3. Offer SMS Opportunity </vt:lpstr>
      <vt:lpstr>Before Launching EmPhAsIS</vt:lpstr>
      <vt:lpstr>Before Launching EmPhAsIS</vt:lpstr>
      <vt:lpstr>Before Launching EmPhAsIS</vt:lpstr>
      <vt:lpstr>Before Launching EmPhAsIS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Emphasis Webinar</dc:title>
  <dc:creator>Apple</dc:creator>
  <cp:lastModifiedBy>dhaag</cp:lastModifiedBy>
  <cp:revision>665</cp:revision>
  <cp:lastPrinted>2015-05-13T22:27:25Z</cp:lastPrinted>
  <dcterms:created xsi:type="dcterms:W3CDTF">2015-02-04T21:33:33Z</dcterms:created>
  <dcterms:modified xsi:type="dcterms:W3CDTF">2015-07-22T19:24:03Z</dcterms:modified>
</cp:coreProperties>
</file>